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6" r:id="rId5"/>
    <p:sldId id="263" r:id="rId6"/>
    <p:sldId id="260" r:id="rId7"/>
    <p:sldId id="261" r:id="rId8"/>
    <p:sldId id="259" r:id="rId9"/>
    <p:sldId id="262" r:id="rId10"/>
    <p:sldId id="268" r:id="rId11"/>
    <p:sldId id="264" r:id="rId12"/>
    <p:sldId id="265" r:id="rId13"/>
    <p:sldId id="267" r:id="rId14"/>
    <p:sldId id="269" r:id="rId15"/>
    <p:sldId id="270" r:id="rId16"/>
    <p:sldId id="271" r:id="rId17"/>
    <p:sldId id="272" r:id="rId18"/>
    <p:sldId id="274" r:id="rId19"/>
    <p:sldId id="273" r:id="rId20"/>
    <p:sldId id="276" r:id="rId21"/>
    <p:sldId id="275" r:id="rId22"/>
    <p:sldId id="279" r:id="rId23"/>
    <p:sldId id="277" r:id="rId24"/>
    <p:sldId id="278" r:id="rId25"/>
    <p:sldId id="281" r:id="rId26"/>
    <p:sldId id="282" r:id="rId27"/>
    <p:sldId id="283" r:id="rId28"/>
    <p:sldId id="280" r:id="rId29"/>
    <p:sldId id="284" r:id="rId30"/>
    <p:sldId id="285" r:id="rId31"/>
    <p:sldId id="286" r:id="rId32"/>
    <p:sldId id="287" r:id="rId33"/>
    <p:sldId id="288" r:id="rId34"/>
    <p:sldId id="289" r:id="rId35"/>
    <p:sldId id="290" r:id="rId36"/>
    <p:sldId id="304" r:id="rId37"/>
    <p:sldId id="300" r:id="rId38"/>
    <p:sldId id="301" r:id="rId39"/>
    <p:sldId id="294" r:id="rId40"/>
    <p:sldId id="291" r:id="rId41"/>
    <p:sldId id="292" r:id="rId42"/>
    <p:sldId id="293" r:id="rId43"/>
    <p:sldId id="295" r:id="rId44"/>
    <p:sldId id="296" r:id="rId45"/>
    <p:sldId id="297" r:id="rId46"/>
    <p:sldId id="299" r:id="rId47"/>
    <p:sldId id="298" r:id="rId48"/>
    <p:sldId id="302"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224"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03089-FFFA-4C1D-83B0-0FF9EBD964A1}" type="doc">
      <dgm:prSet loTypeId="urn:microsoft.com/office/officeart/2005/8/layout/hProcess9" loCatId="process" qsTypeId="urn:microsoft.com/office/officeart/2005/8/quickstyle/simple1" qsCatId="simple" csTypeId="urn:microsoft.com/office/officeart/2005/8/colors/colorful1" csCatId="colorful" phldr="1"/>
      <dgm:spPr/>
    </dgm:pt>
    <dgm:pt modelId="{DEE3D07E-B540-491C-A856-1677601CB3E7}">
      <dgm:prSet phldrT="[Testo]"/>
      <dgm:spPr/>
      <dgm:t>
        <a:bodyPr/>
        <a:lstStyle/>
        <a:p>
          <a:r>
            <a:rPr lang="it-IT" dirty="0"/>
            <a:t>Test pilota iniziale (estensione limitata, eventualmente con prodotto di acquacoltura). Target di clientela molto definito.</a:t>
          </a:r>
        </a:p>
      </dgm:t>
    </dgm:pt>
    <dgm:pt modelId="{AD4F4CD5-B469-4D61-8E4C-94F86A162E54}" type="parTrans" cxnId="{21F5966B-F9DF-4A5F-8BA7-7970E3078B81}">
      <dgm:prSet/>
      <dgm:spPr/>
      <dgm:t>
        <a:bodyPr/>
        <a:lstStyle/>
        <a:p>
          <a:endParaRPr lang="it-IT"/>
        </a:p>
      </dgm:t>
    </dgm:pt>
    <dgm:pt modelId="{D147FAA2-7E24-4B34-8771-166479198104}" type="sibTrans" cxnId="{21F5966B-F9DF-4A5F-8BA7-7970E3078B81}">
      <dgm:prSet/>
      <dgm:spPr/>
      <dgm:t>
        <a:bodyPr/>
        <a:lstStyle/>
        <a:p>
          <a:endParaRPr lang="it-IT"/>
        </a:p>
      </dgm:t>
    </dgm:pt>
    <dgm:pt modelId="{D8D761A1-9ADB-42AB-9383-72E1D11746C4}">
      <dgm:prSet phldrT="[Testo]"/>
      <dgm:spPr/>
      <dgm:t>
        <a:bodyPr/>
        <a:lstStyle/>
        <a:p>
          <a:r>
            <a:rPr lang="it-IT" dirty="0"/>
            <a:t>Estensione progressiva delle aree, della clientela ed eventualmente della gamma</a:t>
          </a:r>
        </a:p>
      </dgm:t>
    </dgm:pt>
    <dgm:pt modelId="{41F34117-68A8-4F85-8900-BA147761A7D8}" type="parTrans" cxnId="{7464F564-E0C5-4C57-9831-5146F1BD49D8}">
      <dgm:prSet/>
      <dgm:spPr/>
      <dgm:t>
        <a:bodyPr/>
        <a:lstStyle/>
        <a:p>
          <a:endParaRPr lang="it-IT"/>
        </a:p>
      </dgm:t>
    </dgm:pt>
    <dgm:pt modelId="{71A32117-28FC-4873-8786-C02DABB822D8}" type="sibTrans" cxnId="{7464F564-E0C5-4C57-9831-5146F1BD49D8}">
      <dgm:prSet/>
      <dgm:spPr/>
      <dgm:t>
        <a:bodyPr/>
        <a:lstStyle/>
        <a:p>
          <a:endParaRPr lang="it-IT"/>
        </a:p>
      </dgm:t>
    </dgm:pt>
    <dgm:pt modelId="{46F10A59-B217-47DF-86BC-05F77CBB9D67}">
      <dgm:prSet phldrT="[Testo]"/>
      <dgm:spPr/>
      <dgm:t>
        <a:bodyPr/>
        <a:lstStyle/>
        <a:p>
          <a:r>
            <a:rPr lang="it-IT" dirty="0"/>
            <a:t>A regime: gamma ampia, clientela B2B e B2C</a:t>
          </a:r>
        </a:p>
      </dgm:t>
    </dgm:pt>
    <dgm:pt modelId="{B1711600-F637-4750-AF1E-39FAAB64AC18}" type="parTrans" cxnId="{B75CAEBE-93D3-4A7C-8408-2AA4DE0EAD49}">
      <dgm:prSet/>
      <dgm:spPr/>
      <dgm:t>
        <a:bodyPr/>
        <a:lstStyle/>
        <a:p>
          <a:endParaRPr lang="it-IT"/>
        </a:p>
      </dgm:t>
    </dgm:pt>
    <dgm:pt modelId="{623CE371-7C6A-4780-8E91-43D8A7146DFA}" type="sibTrans" cxnId="{B75CAEBE-93D3-4A7C-8408-2AA4DE0EAD49}">
      <dgm:prSet/>
      <dgm:spPr/>
      <dgm:t>
        <a:bodyPr/>
        <a:lstStyle/>
        <a:p>
          <a:endParaRPr lang="it-IT"/>
        </a:p>
      </dgm:t>
    </dgm:pt>
    <dgm:pt modelId="{30965A5A-398A-406C-99D5-7D02A688082E}" type="pres">
      <dgm:prSet presAssocID="{64703089-FFFA-4C1D-83B0-0FF9EBD964A1}" presName="CompostProcess" presStyleCnt="0">
        <dgm:presLayoutVars>
          <dgm:dir/>
          <dgm:resizeHandles val="exact"/>
        </dgm:presLayoutVars>
      </dgm:prSet>
      <dgm:spPr/>
    </dgm:pt>
    <dgm:pt modelId="{F9B5C216-D019-4D85-889D-464BA5EEACE8}" type="pres">
      <dgm:prSet presAssocID="{64703089-FFFA-4C1D-83B0-0FF9EBD964A1}" presName="arrow" presStyleLbl="bgShp" presStyleIdx="0" presStyleCnt="1"/>
      <dgm:spPr/>
    </dgm:pt>
    <dgm:pt modelId="{9C370978-D0B9-4BF6-B3EB-8B1A80E2CB25}" type="pres">
      <dgm:prSet presAssocID="{64703089-FFFA-4C1D-83B0-0FF9EBD964A1}" presName="linearProcess" presStyleCnt="0"/>
      <dgm:spPr/>
    </dgm:pt>
    <dgm:pt modelId="{E9081751-6F65-4B37-85ED-E9EEB94D0689}" type="pres">
      <dgm:prSet presAssocID="{DEE3D07E-B540-491C-A856-1677601CB3E7}" presName="textNode" presStyleLbl="node1" presStyleIdx="0" presStyleCnt="3">
        <dgm:presLayoutVars>
          <dgm:bulletEnabled val="1"/>
        </dgm:presLayoutVars>
      </dgm:prSet>
      <dgm:spPr/>
    </dgm:pt>
    <dgm:pt modelId="{0A984E51-D2D3-4DBC-9E97-7187527B46DE}" type="pres">
      <dgm:prSet presAssocID="{D147FAA2-7E24-4B34-8771-166479198104}" presName="sibTrans" presStyleCnt="0"/>
      <dgm:spPr/>
    </dgm:pt>
    <dgm:pt modelId="{FE1090FA-D3C1-4D9C-8B85-685142699CC4}" type="pres">
      <dgm:prSet presAssocID="{D8D761A1-9ADB-42AB-9383-72E1D11746C4}" presName="textNode" presStyleLbl="node1" presStyleIdx="1" presStyleCnt="3">
        <dgm:presLayoutVars>
          <dgm:bulletEnabled val="1"/>
        </dgm:presLayoutVars>
      </dgm:prSet>
      <dgm:spPr/>
    </dgm:pt>
    <dgm:pt modelId="{436728F9-CDD8-464C-A4C7-62701D8B632C}" type="pres">
      <dgm:prSet presAssocID="{71A32117-28FC-4873-8786-C02DABB822D8}" presName="sibTrans" presStyleCnt="0"/>
      <dgm:spPr/>
    </dgm:pt>
    <dgm:pt modelId="{229D0713-9207-4AAB-A2E6-84964512D03B}" type="pres">
      <dgm:prSet presAssocID="{46F10A59-B217-47DF-86BC-05F77CBB9D67}" presName="textNode" presStyleLbl="node1" presStyleIdx="2" presStyleCnt="3">
        <dgm:presLayoutVars>
          <dgm:bulletEnabled val="1"/>
        </dgm:presLayoutVars>
      </dgm:prSet>
      <dgm:spPr/>
    </dgm:pt>
  </dgm:ptLst>
  <dgm:cxnLst>
    <dgm:cxn modelId="{7464F564-E0C5-4C57-9831-5146F1BD49D8}" srcId="{64703089-FFFA-4C1D-83B0-0FF9EBD964A1}" destId="{D8D761A1-9ADB-42AB-9383-72E1D11746C4}" srcOrd="1" destOrd="0" parTransId="{41F34117-68A8-4F85-8900-BA147761A7D8}" sibTransId="{71A32117-28FC-4873-8786-C02DABB822D8}"/>
    <dgm:cxn modelId="{6BF8944A-B18D-4ECB-B701-3278C3E0F56C}" type="presOf" srcId="{D8D761A1-9ADB-42AB-9383-72E1D11746C4}" destId="{FE1090FA-D3C1-4D9C-8B85-685142699CC4}" srcOrd="0" destOrd="0" presId="urn:microsoft.com/office/officeart/2005/8/layout/hProcess9"/>
    <dgm:cxn modelId="{21F5966B-F9DF-4A5F-8BA7-7970E3078B81}" srcId="{64703089-FFFA-4C1D-83B0-0FF9EBD964A1}" destId="{DEE3D07E-B540-491C-A856-1677601CB3E7}" srcOrd="0" destOrd="0" parTransId="{AD4F4CD5-B469-4D61-8E4C-94F86A162E54}" sibTransId="{D147FAA2-7E24-4B34-8771-166479198104}"/>
    <dgm:cxn modelId="{310C8A82-A308-48F1-AD7A-6C4DB8C52A2F}" type="presOf" srcId="{64703089-FFFA-4C1D-83B0-0FF9EBD964A1}" destId="{30965A5A-398A-406C-99D5-7D02A688082E}" srcOrd="0" destOrd="0" presId="urn:microsoft.com/office/officeart/2005/8/layout/hProcess9"/>
    <dgm:cxn modelId="{055F99B1-6F3D-4E26-AC73-14522FCA7C74}" type="presOf" srcId="{46F10A59-B217-47DF-86BC-05F77CBB9D67}" destId="{229D0713-9207-4AAB-A2E6-84964512D03B}" srcOrd="0" destOrd="0" presId="urn:microsoft.com/office/officeart/2005/8/layout/hProcess9"/>
    <dgm:cxn modelId="{71D908BC-0A17-441B-A453-F52D6ACCEC70}" type="presOf" srcId="{DEE3D07E-B540-491C-A856-1677601CB3E7}" destId="{E9081751-6F65-4B37-85ED-E9EEB94D0689}" srcOrd="0" destOrd="0" presId="urn:microsoft.com/office/officeart/2005/8/layout/hProcess9"/>
    <dgm:cxn modelId="{B75CAEBE-93D3-4A7C-8408-2AA4DE0EAD49}" srcId="{64703089-FFFA-4C1D-83B0-0FF9EBD964A1}" destId="{46F10A59-B217-47DF-86BC-05F77CBB9D67}" srcOrd="2" destOrd="0" parTransId="{B1711600-F637-4750-AF1E-39FAAB64AC18}" sibTransId="{623CE371-7C6A-4780-8E91-43D8A7146DFA}"/>
    <dgm:cxn modelId="{2989D71F-7A0A-4E86-9300-B1B627C5440D}" type="presParOf" srcId="{30965A5A-398A-406C-99D5-7D02A688082E}" destId="{F9B5C216-D019-4D85-889D-464BA5EEACE8}" srcOrd="0" destOrd="0" presId="urn:microsoft.com/office/officeart/2005/8/layout/hProcess9"/>
    <dgm:cxn modelId="{D6C03D9D-BF70-4B82-A965-3D15569DAFF5}" type="presParOf" srcId="{30965A5A-398A-406C-99D5-7D02A688082E}" destId="{9C370978-D0B9-4BF6-B3EB-8B1A80E2CB25}" srcOrd="1" destOrd="0" presId="urn:microsoft.com/office/officeart/2005/8/layout/hProcess9"/>
    <dgm:cxn modelId="{6AF7F345-EC0F-42B7-BFB5-FDEACDEA7334}" type="presParOf" srcId="{9C370978-D0B9-4BF6-B3EB-8B1A80E2CB25}" destId="{E9081751-6F65-4B37-85ED-E9EEB94D0689}" srcOrd="0" destOrd="0" presId="urn:microsoft.com/office/officeart/2005/8/layout/hProcess9"/>
    <dgm:cxn modelId="{670F6D63-F2F2-4A0F-B1A5-F4199031B63C}" type="presParOf" srcId="{9C370978-D0B9-4BF6-B3EB-8B1A80E2CB25}" destId="{0A984E51-D2D3-4DBC-9E97-7187527B46DE}" srcOrd="1" destOrd="0" presId="urn:microsoft.com/office/officeart/2005/8/layout/hProcess9"/>
    <dgm:cxn modelId="{3D69DE60-2E82-4689-939D-010E78E81BEA}" type="presParOf" srcId="{9C370978-D0B9-4BF6-B3EB-8B1A80E2CB25}" destId="{FE1090FA-D3C1-4D9C-8B85-685142699CC4}" srcOrd="2" destOrd="0" presId="urn:microsoft.com/office/officeart/2005/8/layout/hProcess9"/>
    <dgm:cxn modelId="{57D7B587-B4D5-47E8-9717-DA41A24F266C}" type="presParOf" srcId="{9C370978-D0B9-4BF6-B3EB-8B1A80E2CB25}" destId="{436728F9-CDD8-464C-A4C7-62701D8B632C}" srcOrd="3" destOrd="0" presId="urn:microsoft.com/office/officeart/2005/8/layout/hProcess9"/>
    <dgm:cxn modelId="{7470F39C-9046-4E18-AA4F-9AED0FD21049}" type="presParOf" srcId="{9C370978-D0B9-4BF6-B3EB-8B1A80E2CB25}" destId="{229D0713-9207-4AAB-A2E6-84964512D0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91AE9-D638-4EF5-9A31-39E20A070E89}" type="doc">
      <dgm:prSet loTypeId="urn:microsoft.com/office/officeart/2009/3/layout/OpposingIdeas" loCatId="relationship" qsTypeId="urn:microsoft.com/office/officeart/2005/8/quickstyle/simple1" qsCatId="simple" csTypeId="urn:microsoft.com/office/officeart/2005/8/colors/colorful3" csCatId="colorful" phldr="1"/>
      <dgm:spPr/>
      <dgm:t>
        <a:bodyPr/>
        <a:lstStyle/>
        <a:p>
          <a:endParaRPr lang="it-IT"/>
        </a:p>
      </dgm:t>
    </dgm:pt>
    <dgm:pt modelId="{1888C08D-E3FD-497D-AD0B-6780AAF2D5BD}">
      <dgm:prSet phldrT="[Testo]"/>
      <dgm:spPr/>
      <dgm:t>
        <a:bodyPr/>
        <a:lstStyle/>
        <a:p>
          <a:r>
            <a:rPr lang="it-IT" dirty="0"/>
            <a:t>Costi</a:t>
          </a:r>
        </a:p>
      </dgm:t>
    </dgm:pt>
    <dgm:pt modelId="{BEEE2628-056D-4CB7-A8F0-0007301303AC}" type="parTrans" cxnId="{975D84F7-35B3-440B-9AFF-900AAF76AB86}">
      <dgm:prSet/>
      <dgm:spPr/>
      <dgm:t>
        <a:bodyPr/>
        <a:lstStyle/>
        <a:p>
          <a:endParaRPr lang="it-IT"/>
        </a:p>
      </dgm:t>
    </dgm:pt>
    <dgm:pt modelId="{6E76EAD0-7F74-45E2-9D0A-926FCC6A5462}" type="sibTrans" cxnId="{975D84F7-35B3-440B-9AFF-900AAF76AB86}">
      <dgm:prSet/>
      <dgm:spPr/>
      <dgm:t>
        <a:bodyPr/>
        <a:lstStyle/>
        <a:p>
          <a:endParaRPr lang="it-IT"/>
        </a:p>
      </dgm:t>
    </dgm:pt>
    <dgm:pt modelId="{39D63DEA-4BBB-4159-B80D-C09D6336FBE9}">
      <dgm:prSet phldrT="[Testo]"/>
      <dgm:spPr/>
      <dgm:t>
        <a:bodyPr/>
        <a:lstStyle/>
        <a:p>
          <a:r>
            <a:rPr lang="it-IT" dirty="0"/>
            <a:t>Confezioni</a:t>
          </a:r>
        </a:p>
        <a:p>
          <a:r>
            <a:rPr lang="it-IT" dirty="0"/>
            <a:t>Ritiro e spedizioni</a:t>
          </a:r>
        </a:p>
        <a:p>
          <a:r>
            <a:rPr lang="it-IT" dirty="0"/>
            <a:t>Contributo al gestore dell’e-commerce</a:t>
          </a:r>
        </a:p>
        <a:p>
          <a:r>
            <a:rPr lang="it-IT" dirty="0"/>
            <a:t>Gestione degli ordini</a:t>
          </a:r>
        </a:p>
        <a:p>
          <a:r>
            <a:rPr lang="it-IT" dirty="0"/>
            <a:t>Gestione del processo HPP</a:t>
          </a:r>
        </a:p>
        <a:p>
          <a:r>
            <a:rPr lang="it-IT" dirty="0"/>
            <a:t>Comunicazione</a:t>
          </a:r>
        </a:p>
      </dgm:t>
    </dgm:pt>
    <dgm:pt modelId="{07C41A58-AFA9-4874-8C2A-B6F4F0D4F60C}" type="parTrans" cxnId="{62DD856F-FC2E-4187-8B74-59BFFFD582B3}">
      <dgm:prSet/>
      <dgm:spPr/>
      <dgm:t>
        <a:bodyPr/>
        <a:lstStyle/>
        <a:p>
          <a:endParaRPr lang="it-IT"/>
        </a:p>
      </dgm:t>
    </dgm:pt>
    <dgm:pt modelId="{4D98B61B-0470-48F6-AFBF-E510FD247924}" type="sibTrans" cxnId="{62DD856F-FC2E-4187-8B74-59BFFFD582B3}">
      <dgm:prSet/>
      <dgm:spPr/>
      <dgm:t>
        <a:bodyPr/>
        <a:lstStyle/>
        <a:p>
          <a:endParaRPr lang="it-IT"/>
        </a:p>
      </dgm:t>
    </dgm:pt>
    <dgm:pt modelId="{5A79F048-89AF-4F7C-BFCB-33208BCAF859}">
      <dgm:prSet phldrT="[Testo]"/>
      <dgm:spPr/>
      <dgm:t>
        <a:bodyPr/>
        <a:lstStyle/>
        <a:p>
          <a:r>
            <a:rPr lang="it-IT" dirty="0"/>
            <a:t>Ricavi</a:t>
          </a:r>
        </a:p>
      </dgm:t>
    </dgm:pt>
    <dgm:pt modelId="{649C6F8E-09D5-42FD-81EB-1CDA353B8256}" type="parTrans" cxnId="{94A01E94-0A3A-4885-A272-E91F30415F33}">
      <dgm:prSet/>
      <dgm:spPr/>
      <dgm:t>
        <a:bodyPr/>
        <a:lstStyle/>
        <a:p>
          <a:endParaRPr lang="it-IT"/>
        </a:p>
      </dgm:t>
    </dgm:pt>
    <dgm:pt modelId="{20D8FCB2-7877-4E47-A51E-85D1D2ECE277}" type="sibTrans" cxnId="{94A01E94-0A3A-4885-A272-E91F30415F33}">
      <dgm:prSet/>
      <dgm:spPr/>
      <dgm:t>
        <a:bodyPr/>
        <a:lstStyle/>
        <a:p>
          <a:endParaRPr lang="it-IT"/>
        </a:p>
      </dgm:t>
    </dgm:pt>
    <dgm:pt modelId="{AF41B754-D47D-4268-8790-2344847C0372}">
      <dgm:prSet phldrT="[Testo]"/>
      <dgm:spPr/>
      <dgm:t>
        <a:bodyPr/>
        <a:lstStyle/>
        <a:p>
          <a:pPr>
            <a:buFont typeface="Arial" panose="020B0604020202020204" pitchFamily="34" charset="0"/>
            <a:buChar char="•"/>
          </a:pPr>
          <a:r>
            <a:rPr lang="it-IT" dirty="0"/>
            <a:t>Vendite ai consumatori</a:t>
          </a:r>
        </a:p>
        <a:p>
          <a:pPr>
            <a:buFont typeface="Arial" panose="020B0604020202020204" pitchFamily="34" charset="0"/>
            <a:buChar char="•"/>
          </a:pPr>
          <a:r>
            <a:rPr lang="it-IT" dirty="0"/>
            <a:t>Vendite ai ristoranti</a:t>
          </a:r>
        </a:p>
        <a:p>
          <a:pPr>
            <a:buFont typeface="Arial" panose="020B0604020202020204" pitchFamily="34" charset="0"/>
            <a:buChar char="•"/>
          </a:pPr>
          <a:r>
            <a:rPr lang="it-IT" dirty="0"/>
            <a:t>Accurata definizione del prezzo</a:t>
          </a:r>
        </a:p>
        <a:p>
          <a:pPr>
            <a:buFont typeface="Arial" panose="020B0604020202020204" pitchFamily="34" charset="0"/>
            <a:buChar char="•"/>
          </a:pPr>
          <a:r>
            <a:rPr lang="it-IT" dirty="0"/>
            <a:t>Gestione del contributo alle spese di spedizione</a:t>
          </a:r>
        </a:p>
      </dgm:t>
    </dgm:pt>
    <dgm:pt modelId="{C6EA90C1-D7A3-490A-BBAE-EB5EB72A12A2}" type="parTrans" cxnId="{3DE42582-02D1-479E-A48A-59CFD65E628E}">
      <dgm:prSet/>
      <dgm:spPr/>
      <dgm:t>
        <a:bodyPr/>
        <a:lstStyle/>
        <a:p>
          <a:endParaRPr lang="it-IT"/>
        </a:p>
      </dgm:t>
    </dgm:pt>
    <dgm:pt modelId="{35103021-F52F-4BAC-9D6E-F55CFA0DA811}" type="sibTrans" cxnId="{3DE42582-02D1-479E-A48A-59CFD65E628E}">
      <dgm:prSet/>
      <dgm:spPr/>
      <dgm:t>
        <a:bodyPr/>
        <a:lstStyle/>
        <a:p>
          <a:endParaRPr lang="it-IT"/>
        </a:p>
      </dgm:t>
    </dgm:pt>
    <dgm:pt modelId="{371F0284-14F6-4E44-ACB7-E2A9D16512E1}" type="pres">
      <dgm:prSet presAssocID="{89F91AE9-D638-4EF5-9A31-39E20A070E89}" presName="Name0" presStyleCnt="0">
        <dgm:presLayoutVars>
          <dgm:chMax val="2"/>
          <dgm:dir/>
          <dgm:animOne val="branch"/>
          <dgm:animLvl val="lvl"/>
          <dgm:resizeHandles val="exact"/>
        </dgm:presLayoutVars>
      </dgm:prSet>
      <dgm:spPr/>
    </dgm:pt>
    <dgm:pt modelId="{E7A98656-9DE5-4895-B396-0E0EA7B56999}" type="pres">
      <dgm:prSet presAssocID="{89F91AE9-D638-4EF5-9A31-39E20A070E89}" presName="Background" presStyleLbl="node1" presStyleIdx="0" presStyleCnt="1"/>
      <dgm:spPr/>
    </dgm:pt>
    <dgm:pt modelId="{4910BE42-9687-4878-9466-C37E8D069F66}" type="pres">
      <dgm:prSet presAssocID="{89F91AE9-D638-4EF5-9A31-39E20A070E89}" presName="Divider" presStyleLbl="callout" presStyleIdx="0" presStyleCnt="1"/>
      <dgm:spPr/>
    </dgm:pt>
    <dgm:pt modelId="{4C6A06B5-376A-4666-AB19-E3E1CFD52FDD}" type="pres">
      <dgm:prSet presAssocID="{89F91AE9-D638-4EF5-9A31-39E20A070E89}" presName="ChildText1" presStyleLbl="revTx" presStyleIdx="0" presStyleCnt="0">
        <dgm:presLayoutVars>
          <dgm:chMax val="0"/>
          <dgm:chPref val="0"/>
          <dgm:bulletEnabled val="1"/>
        </dgm:presLayoutVars>
      </dgm:prSet>
      <dgm:spPr/>
    </dgm:pt>
    <dgm:pt modelId="{26AF9D02-EB9B-4F18-B16B-35330AB3229B}" type="pres">
      <dgm:prSet presAssocID="{89F91AE9-D638-4EF5-9A31-39E20A070E89}" presName="ChildText2" presStyleLbl="revTx" presStyleIdx="0" presStyleCnt="0">
        <dgm:presLayoutVars>
          <dgm:chMax val="0"/>
          <dgm:chPref val="0"/>
          <dgm:bulletEnabled val="1"/>
        </dgm:presLayoutVars>
      </dgm:prSet>
      <dgm:spPr/>
    </dgm:pt>
    <dgm:pt modelId="{A46D7C37-F6C8-4A3E-AD61-C7709D1D8F94}" type="pres">
      <dgm:prSet presAssocID="{89F91AE9-D638-4EF5-9A31-39E20A070E89}" presName="ParentText1" presStyleLbl="revTx" presStyleIdx="0" presStyleCnt="0">
        <dgm:presLayoutVars>
          <dgm:chMax val="1"/>
          <dgm:chPref val="1"/>
        </dgm:presLayoutVars>
      </dgm:prSet>
      <dgm:spPr/>
    </dgm:pt>
    <dgm:pt modelId="{11C5463A-66F5-46AE-B661-35F35C6D4A53}" type="pres">
      <dgm:prSet presAssocID="{89F91AE9-D638-4EF5-9A31-39E20A070E89}" presName="ParentShape1" presStyleLbl="alignImgPlace1" presStyleIdx="0" presStyleCnt="2">
        <dgm:presLayoutVars/>
      </dgm:prSet>
      <dgm:spPr/>
    </dgm:pt>
    <dgm:pt modelId="{007B912C-20FF-4EA5-8995-F3CA33D4B212}" type="pres">
      <dgm:prSet presAssocID="{89F91AE9-D638-4EF5-9A31-39E20A070E89}" presName="ParentText2" presStyleLbl="revTx" presStyleIdx="0" presStyleCnt="0">
        <dgm:presLayoutVars>
          <dgm:chMax val="1"/>
          <dgm:chPref val="1"/>
        </dgm:presLayoutVars>
      </dgm:prSet>
      <dgm:spPr/>
    </dgm:pt>
    <dgm:pt modelId="{A6AF6B10-CA6B-4BEC-8A79-860164DABF72}" type="pres">
      <dgm:prSet presAssocID="{89F91AE9-D638-4EF5-9A31-39E20A070E89}" presName="ParentShape2" presStyleLbl="alignImgPlace1" presStyleIdx="1" presStyleCnt="2">
        <dgm:presLayoutVars/>
      </dgm:prSet>
      <dgm:spPr/>
    </dgm:pt>
  </dgm:ptLst>
  <dgm:cxnLst>
    <dgm:cxn modelId="{A7993D1D-F4DE-4B48-8B53-C47C4DF055D1}" type="presOf" srcId="{39D63DEA-4BBB-4159-B80D-C09D6336FBE9}" destId="{4C6A06B5-376A-4666-AB19-E3E1CFD52FDD}" srcOrd="0" destOrd="0" presId="urn:microsoft.com/office/officeart/2009/3/layout/OpposingIdeas"/>
    <dgm:cxn modelId="{B46D5721-E099-4C9E-9AB8-8FAE747E3910}" type="presOf" srcId="{1888C08D-E3FD-497D-AD0B-6780AAF2D5BD}" destId="{A46D7C37-F6C8-4A3E-AD61-C7709D1D8F94}" srcOrd="0" destOrd="0" presId="urn:microsoft.com/office/officeart/2009/3/layout/OpposingIdeas"/>
    <dgm:cxn modelId="{FF937539-A305-4F27-A23E-17032594F3B4}" type="presOf" srcId="{AF41B754-D47D-4268-8790-2344847C0372}" destId="{26AF9D02-EB9B-4F18-B16B-35330AB3229B}" srcOrd="0" destOrd="0" presId="urn:microsoft.com/office/officeart/2009/3/layout/OpposingIdeas"/>
    <dgm:cxn modelId="{043DC03F-B1A6-44BB-A12B-B457C13DD1C8}" type="presOf" srcId="{1888C08D-E3FD-497D-AD0B-6780AAF2D5BD}" destId="{11C5463A-66F5-46AE-B661-35F35C6D4A53}" srcOrd="1" destOrd="0" presId="urn:microsoft.com/office/officeart/2009/3/layout/OpposingIdeas"/>
    <dgm:cxn modelId="{62DD856F-FC2E-4187-8B74-59BFFFD582B3}" srcId="{1888C08D-E3FD-497D-AD0B-6780AAF2D5BD}" destId="{39D63DEA-4BBB-4159-B80D-C09D6336FBE9}" srcOrd="0" destOrd="0" parTransId="{07C41A58-AFA9-4874-8C2A-B6F4F0D4F60C}" sibTransId="{4D98B61B-0470-48F6-AFBF-E510FD247924}"/>
    <dgm:cxn modelId="{3DE42582-02D1-479E-A48A-59CFD65E628E}" srcId="{5A79F048-89AF-4F7C-BFCB-33208BCAF859}" destId="{AF41B754-D47D-4268-8790-2344847C0372}" srcOrd="0" destOrd="0" parTransId="{C6EA90C1-D7A3-490A-BBAE-EB5EB72A12A2}" sibTransId="{35103021-F52F-4BAC-9D6E-F55CFA0DA811}"/>
    <dgm:cxn modelId="{94A01E94-0A3A-4885-A272-E91F30415F33}" srcId="{89F91AE9-D638-4EF5-9A31-39E20A070E89}" destId="{5A79F048-89AF-4F7C-BFCB-33208BCAF859}" srcOrd="1" destOrd="0" parTransId="{649C6F8E-09D5-42FD-81EB-1CDA353B8256}" sibTransId="{20D8FCB2-7877-4E47-A51E-85D1D2ECE277}"/>
    <dgm:cxn modelId="{03E8CFA0-B596-41B7-9C68-DAF7E40296E9}" type="presOf" srcId="{5A79F048-89AF-4F7C-BFCB-33208BCAF859}" destId="{A6AF6B10-CA6B-4BEC-8A79-860164DABF72}" srcOrd="1" destOrd="0" presId="urn:microsoft.com/office/officeart/2009/3/layout/OpposingIdeas"/>
    <dgm:cxn modelId="{C56836D7-8991-4008-8C4F-D437D44F7414}" type="presOf" srcId="{89F91AE9-D638-4EF5-9A31-39E20A070E89}" destId="{371F0284-14F6-4E44-ACB7-E2A9D16512E1}" srcOrd="0" destOrd="0" presId="urn:microsoft.com/office/officeart/2009/3/layout/OpposingIdeas"/>
    <dgm:cxn modelId="{975D84F7-35B3-440B-9AFF-900AAF76AB86}" srcId="{89F91AE9-D638-4EF5-9A31-39E20A070E89}" destId="{1888C08D-E3FD-497D-AD0B-6780AAF2D5BD}" srcOrd="0" destOrd="0" parTransId="{BEEE2628-056D-4CB7-A8F0-0007301303AC}" sibTransId="{6E76EAD0-7F74-45E2-9D0A-926FCC6A5462}"/>
    <dgm:cxn modelId="{2C09D4FB-9731-406E-9FD4-6A5E7D5CE3C3}" type="presOf" srcId="{5A79F048-89AF-4F7C-BFCB-33208BCAF859}" destId="{007B912C-20FF-4EA5-8995-F3CA33D4B212}" srcOrd="0" destOrd="0" presId="urn:microsoft.com/office/officeart/2009/3/layout/OpposingIdeas"/>
    <dgm:cxn modelId="{DAD0AA7B-1B1E-4715-814F-50896EE92FF4}" type="presParOf" srcId="{371F0284-14F6-4E44-ACB7-E2A9D16512E1}" destId="{E7A98656-9DE5-4895-B396-0E0EA7B56999}" srcOrd="0" destOrd="0" presId="urn:microsoft.com/office/officeart/2009/3/layout/OpposingIdeas"/>
    <dgm:cxn modelId="{3008F405-9BAD-44A2-8362-09A5E1F8EDAF}" type="presParOf" srcId="{371F0284-14F6-4E44-ACB7-E2A9D16512E1}" destId="{4910BE42-9687-4878-9466-C37E8D069F66}" srcOrd="1" destOrd="0" presId="urn:microsoft.com/office/officeart/2009/3/layout/OpposingIdeas"/>
    <dgm:cxn modelId="{1C7A5D3B-81CA-4BF3-A657-2B21982DC275}" type="presParOf" srcId="{371F0284-14F6-4E44-ACB7-E2A9D16512E1}" destId="{4C6A06B5-376A-4666-AB19-E3E1CFD52FDD}" srcOrd="2" destOrd="0" presId="urn:microsoft.com/office/officeart/2009/3/layout/OpposingIdeas"/>
    <dgm:cxn modelId="{24ECCC21-94E5-447E-BAE8-406DB98BFB7C}" type="presParOf" srcId="{371F0284-14F6-4E44-ACB7-E2A9D16512E1}" destId="{26AF9D02-EB9B-4F18-B16B-35330AB3229B}" srcOrd="3" destOrd="0" presId="urn:microsoft.com/office/officeart/2009/3/layout/OpposingIdeas"/>
    <dgm:cxn modelId="{5AEF8296-688D-4899-93D3-A514C173F69C}" type="presParOf" srcId="{371F0284-14F6-4E44-ACB7-E2A9D16512E1}" destId="{A46D7C37-F6C8-4A3E-AD61-C7709D1D8F94}" srcOrd="4" destOrd="0" presId="urn:microsoft.com/office/officeart/2009/3/layout/OpposingIdeas"/>
    <dgm:cxn modelId="{FFE9D388-75AD-41F6-A3C1-0F1A3314EA24}" type="presParOf" srcId="{371F0284-14F6-4E44-ACB7-E2A9D16512E1}" destId="{11C5463A-66F5-46AE-B661-35F35C6D4A53}" srcOrd="5" destOrd="0" presId="urn:microsoft.com/office/officeart/2009/3/layout/OpposingIdeas"/>
    <dgm:cxn modelId="{7800690E-F36D-48FD-83ED-7B2A7F775125}" type="presParOf" srcId="{371F0284-14F6-4E44-ACB7-E2A9D16512E1}" destId="{007B912C-20FF-4EA5-8995-F3CA33D4B212}" srcOrd="6" destOrd="0" presId="urn:microsoft.com/office/officeart/2009/3/layout/OpposingIdeas"/>
    <dgm:cxn modelId="{47DBCF3B-5B7B-40DE-BE5A-1B02AF57AB52}" type="presParOf" srcId="{371F0284-14F6-4E44-ACB7-E2A9D16512E1}" destId="{A6AF6B10-CA6B-4BEC-8A79-860164DABF72}"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5C216-D019-4D85-889D-464BA5EEACE8}">
      <dsp:nvSpPr>
        <dsp:cNvPr id="0" name=""/>
        <dsp:cNvSpPr/>
      </dsp:nvSpPr>
      <dsp:spPr>
        <a:xfrm>
          <a:off x="704492" y="0"/>
          <a:ext cx="7984251" cy="434022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81751-6F65-4B37-85ED-E9EEB94D0689}">
      <dsp:nvSpPr>
        <dsp:cNvPr id="0" name=""/>
        <dsp:cNvSpPr/>
      </dsp:nvSpPr>
      <dsp:spPr>
        <a:xfrm>
          <a:off x="318305" y="1302067"/>
          <a:ext cx="2817971" cy="17360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Test pilota iniziale (estensione limitata, eventualmente con prodotto di acquacoltura). Target di clientela molto definito.</a:t>
          </a:r>
        </a:p>
      </dsp:txBody>
      <dsp:txXfrm>
        <a:off x="403054" y="1386816"/>
        <a:ext cx="2648473" cy="1566592"/>
      </dsp:txXfrm>
    </dsp:sp>
    <dsp:sp modelId="{FE1090FA-D3C1-4D9C-8B85-685142699CC4}">
      <dsp:nvSpPr>
        <dsp:cNvPr id="0" name=""/>
        <dsp:cNvSpPr/>
      </dsp:nvSpPr>
      <dsp:spPr>
        <a:xfrm>
          <a:off x="3287632" y="1302067"/>
          <a:ext cx="2817971" cy="173609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Estensione progressiva delle aree, della clientela ed eventualmente della gamma</a:t>
          </a:r>
        </a:p>
      </dsp:txBody>
      <dsp:txXfrm>
        <a:off x="3372381" y="1386816"/>
        <a:ext cx="2648473" cy="1566592"/>
      </dsp:txXfrm>
    </dsp:sp>
    <dsp:sp modelId="{229D0713-9207-4AAB-A2E6-84964512D03B}">
      <dsp:nvSpPr>
        <dsp:cNvPr id="0" name=""/>
        <dsp:cNvSpPr/>
      </dsp:nvSpPr>
      <dsp:spPr>
        <a:xfrm>
          <a:off x="6256959" y="1302067"/>
          <a:ext cx="2817971" cy="173609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A regime: gamma ampia, clientela B2B e B2C</a:t>
          </a:r>
        </a:p>
      </dsp:txBody>
      <dsp:txXfrm>
        <a:off x="6341708" y="1386816"/>
        <a:ext cx="2648473" cy="156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98656-9DE5-4895-B396-0E0EA7B56999}">
      <dsp:nvSpPr>
        <dsp:cNvPr id="0" name=""/>
        <dsp:cNvSpPr/>
      </dsp:nvSpPr>
      <dsp:spPr>
        <a:xfrm>
          <a:off x="2593334" y="790913"/>
          <a:ext cx="5709931" cy="3070605"/>
        </a:xfrm>
        <a:prstGeom prst="round2DiagRect">
          <a:avLst>
            <a:gd name="adj1" fmla="val 0"/>
            <a:gd name="adj2"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0BE42-9687-4878-9466-C37E8D069F66}">
      <dsp:nvSpPr>
        <dsp:cNvPr id="0" name=""/>
        <dsp:cNvSpPr/>
      </dsp:nvSpPr>
      <dsp:spPr>
        <a:xfrm>
          <a:off x="5448299" y="1116583"/>
          <a:ext cx="761" cy="2419265"/>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A06B5-376A-4666-AB19-E3E1CFD52FDD}">
      <dsp:nvSpPr>
        <dsp:cNvPr id="0" name=""/>
        <dsp:cNvSpPr/>
      </dsp:nvSpPr>
      <dsp:spPr>
        <a:xfrm>
          <a:off x="2783665" y="1023535"/>
          <a:ext cx="2474303" cy="26053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Confezioni</a:t>
          </a:r>
        </a:p>
        <a:p>
          <a:pPr marL="0" lvl="0" indent="0" algn="l" defTabSz="800100">
            <a:lnSpc>
              <a:spcPct val="90000"/>
            </a:lnSpc>
            <a:spcBef>
              <a:spcPct val="0"/>
            </a:spcBef>
            <a:spcAft>
              <a:spcPct val="35000"/>
            </a:spcAft>
            <a:buNone/>
          </a:pPr>
          <a:r>
            <a:rPr lang="it-IT" sz="1800" kern="1200" dirty="0"/>
            <a:t>Ritiro e spedizioni</a:t>
          </a:r>
        </a:p>
        <a:p>
          <a:pPr marL="0" lvl="0" indent="0" algn="l" defTabSz="800100">
            <a:lnSpc>
              <a:spcPct val="90000"/>
            </a:lnSpc>
            <a:spcBef>
              <a:spcPct val="0"/>
            </a:spcBef>
            <a:spcAft>
              <a:spcPct val="35000"/>
            </a:spcAft>
            <a:buNone/>
          </a:pPr>
          <a:r>
            <a:rPr lang="it-IT" sz="1800" kern="1200" dirty="0"/>
            <a:t>Contributo al gestore dell’e-commerce</a:t>
          </a:r>
        </a:p>
        <a:p>
          <a:pPr marL="0" lvl="0" indent="0" algn="l" defTabSz="800100">
            <a:lnSpc>
              <a:spcPct val="90000"/>
            </a:lnSpc>
            <a:spcBef>
              <a:spcPct val="0"/>
            </a:spcBef>
            <a:spcAft>
              <a:spcPct val="35000"/>
            </a:spcAft>
            <a:buNone/>
          </a:pPr>
          <a:r>
            <a:rPr lang="it-IT" sz="1800" kern="1200" dirty="0"/>
            <a:t>Gestione degli ordini</a:t>
          </a:r>
        </a:p>
        <a:p>
          <a:pPr marL="0" lvl="0" indent="0" algn="l" defTabSz="800100">
            <a:lnSpc>
              <a:spcPct val="90000"/>
            </a:lnSpc>
            <a:spcBef>
              <a:spcPct val="0"/>
            </a:spcBef>
            <a:spcAft>
              <a:spcPct val="35000"/>
            </a:spcAft>
            <a:buNone/>
          </a:pPr>
          <a:r>
            <a:rPr lang="it-IT" sz="1800" kern="1200" dirty="0"/>
            <a:t>Gestione del processo HPP</a:t>
          </a:r>
        </a:p>
        <a:p>
          <a:pPr marL="0" lvl="0" indent="0" algn="l" defTabSz="800100">
            <a:lnSpc>
              <a:spcPct val="90000"/>
            </a:lnSpc>
            <a:spcBef>
              <a:spcPct val="0"/>
            </a:spcBef>
            <a:spcAft>
              <a:spcPct val="35000"/>
            </a:spcAft>
            <a:buNone/>
          </a:pPr>
          <a:r>
            <a:rPr lang="it-IT" sz="1800" kern="1200" dirty="0"/>
            <a:t>Comunicazione</a:t>
          </a:r>
        </a:p>
      </dsp:txBody>
      <dsp:txXfrm>
        <a:off x="2783665" y="1023535"/>
        <a:ext cx="2474303" cy="2605362"/>
      </dsp:txXfrm>
    </dsp:sp>
    <dsp:sp modelId="{26AF9D02-EB9B-4F18-B16B-35330AB3229B}">
      <dsp:nvSpPr>
        <dsp:cNvPr id="0" name=""/>
        <dsp:cNvSpPr/>
      </dsp:nvSpPr>
      <dsp:spPr>
        <a:xfrm>
          <a:off x="5638631" y="1023535"/>
          <a:ext cx="2474303" cy="26053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it-IT" sz="1800" kern="1200" dirty="0"/>
            <a:t>Vendite ai consumatori</a:t>
          </a:r>
        </a:p>
        <a:p>
          <a:pPr marL="0" lvl="0" indent="0" algn="l" defTabSz="800100">
            <a:lnSpc>
              <a:spcPct val="90000"/>
            </a:lnSpc>
            <a:spcBef>
              <a:spcPct val="0"/>
            </a:spcBef>
            <a:spcAft>
              <a:spcPct val="35000"/>
            </a:spcAft>
            <a:buFont typeface="Arial" panose="020B0604020202020204" pitchFamily="34" charset="0"/>
            <a:buNone/>
          </a:pPr>
          <a:r>
            <a:rPr lang="it-IT" sz="1800" kern="1200" dirty="0"/>
            <a:t>Vendite ai ristoranti</a:t>
          </a:r>
        </a:p>
        <a:p>
          <a:pPr marL="0" lvl="0" indent="0" algn="l" defTabSz="800100">
            <a:lnSpc>
              <a:spcPct val="90000"/>
            </a:lnSpc>
            <a:spcBef>
              <a:spcPct val="0"/>
            </a:spcBef>
            <a:spcAft>
              <a:spcPct val="35000"/>
            </a:spcAft>
            <a:buFont typeface="Arial" panose="020B0604020202020204" pitchFamily="34" charset="0"/>
            <a:buNone/>
          </a:pPr>
          <a:r>
            <a:rPr lang="it-IT" sz="1800" kern="1200" dirty="0"/>
            <a:t>Accurata definizione del prezzo</a:t>
          </a:r>
        </a:p>
        <a:p>
          <a:pPr marL="0" lvl="0" indent="0" algn="l" defTabSz="800100">
            <a:lnSpc>
              <a:spcPct val="90000"/>
            </a:lnSpc>
            <a:spcBef>
              <a:spcPct val="0"/>
            </a:spcBef>
            <a:spcAft>
              <a:spcPct val="35000"/>
            </a:spcAft>
            <a:buFont typeface="Arial" panose="020B0604020202020204" pitchFamily="34" charset="0"/>
            <a:buNone/>
          </a:pPr>
          <a:r>
            <a:rPr lang="it-IT" sz="1800" kern="1200" dirty="0"/>
            <a:t>Gestione del contributo alle spese di spedizione</a:t>
          </a:r>
        </a:p>
      </dsp:txBody>
      <dsp:txXfrm>
        <a:off x="5638631" y="1023535"/>
        <a:ext cx="2474303" cy="2605362"/>
      </dsp:txXfrm>
    </dsp:sp>
    <dsp:sp modelId="{11C5463A-66F5-46AE-B661-35F35C6D4A53}">
      <dsp:nvSpPr>
        <dsp:cNvPr id="0" name=""/>
        <dsp:cNvSpPr/>
      </dsp:nvSpPr>
      <dsp:spPr>
        <a:xfrm rot="16200000">
          <a:off x="442631" y="1199048"/>
          <a:ext cx="3349751" cy="951655"/>
        </a:xfrm>
        <a:prstGeom prst="rightArrow">
          <a:avLst>
            <a:gd name="adj1" fmla="val 49830"/>
            <a:gd name="adj2" fmla="val 60660"/>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it-IT" sz="2200" kern="1200" dirty="0"/>
            <a:t>Costi</a:t>
          </a:r>
        </a:p>
      </dsp:txBody>
      <dsp:txXfrm>
        <a:off x="586459" y="1581599"/>
        <a:ext cx="3062095" cy="474209"/>
      </dsp:txXfrm>
    </dsp:sp>
    <dsp:sp modelId="{A6AF6B10-CA6B-4BEC-8A79-860164DABF72}">
      <dsp:nvSpPr>
        <dsp:cNvPr id="0" name=""/>
        <dsp:cNvSpPr/>
      </dsp:nvSpPr>
      <dsp:spPr>
        <a:xfrm rot="5400000">
          <a:off x="7104217" y="2501729"/>
          <a:ext cx="3349751" cy="951655"/>
        </a:xfrm>
        <a:prstGeom prst="rightArrow">
          <a:avLst>
            <a:gd name="adj1" fmla="val 49830"/>
            <a:gd name="adj2" fmla="val 60660"/>
          </a:avLst>
        </a:prstGeom>
        <a:solidFill>
          <a:schemeClr val="accent3">
            <a:tint val="50000"/>
            <a:hueOff val="-408886"/>
            <a:satOff val="-31427"/>
            <a:lumOff val="88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it-IT" sz="2200" kern="1200" dirty="0"/>
            <a:t>Ricavi</a:t>
          </a:r>
        </a:p>
      </dsp:txBody>
      <dsp:txXfrm>
        <a:off x="7248045" y="2596624"/>
        <a:ext cx="3062095" cy="4742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277274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43209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5245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138250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1399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57865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10352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254663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383066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FB1B3-2192-4F6D-8F45-B4F8F6C8E0BA}" type="datetimeFigureOut">
              <a:rPr lang="it-IT" smtClean="0"/>
              <a:t>06/09/2021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265480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E8FB1B3-2192-4F6D-8F45-B4F8F6C8E0BA}" type="datetimeFigureOut">
              <a:rPr lang="it-IT" smtClean="0"/>
              <a:t>06/09/2021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354550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E8FB1B3-2192-4F6D-8F45-B4F8F6C8E0BA}" type="datetimeFigureOut">
              <a:rPr lang="it-IT" smtClean="0"/>
              <a:t>06/09/2021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192994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E8FB1B3-2192-4F6D-8F45-B4F8F6C8E0BA}" type="datetimeFigureOut">
              <a:rPr lang="it-IT" smtClean="0"/>
              <a:t>06/09/2021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232601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FB1B3-2192-4F6D-8F45-B4F8F6C8E0BA}" type="datetimeFigureOut">
              <a:rPr lang="it-IT" smtClean="0"/>
              <a:t>06/09/2021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414627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E8FB1B3-2192-4F6D-8F45-B4F8F6C8E0BA}" type="datetimeFigureOut">
              <a:rPr lang="it-IT" smtClean="0"/>
              <a:t>06/09/2021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C295F1-DE06-47DD-B92D-14C6C3AD322C}" type="slidenum">
              <a:rPr lang="it-IT" smtClean="0"/>
              <a:t>‹N›</a:t>
            </a:fld>
            <a:endParaRPr lang="it-IT"/>
          </a:p>
        </p:txBody>
      </p:sp>
    </p:spTree>
    <p:extLst>
      <p:ext uri="{BB962C8B-B14F-4D97-AF65-F5344CB8AC3E}">
        <p14:creationId xmlns:p14="http://schemas.microsoft.com/office/powerpoint/2010/main" val="330082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C295F1-DE06-47DD-B92D-14C6C3AD322C}" type="slidenum">
              <a:rPr lang="it-IT" smtClean="0"/>
              <a:t>‹N›</a:t>
            </a:fld>
            <a:endParaRPr lang="it-IT"/>
          </a:p>
        </p:txBody>
      </p:sp>
      <p:sp>
        <p:nvSpPr>
          <p:cNvPr id="5" name="Date Placeholder 4"/>
          <p:cNvSpPr>
            <a:spLocks noGrp="1"/>
          </p:cNvSpPr>
          <p:nvPr>
            <p:ph type="dt" sz="half" idx="10"/>
          </p:nvPr>
        </p:nvSpPr>
        <p:spPr/>
        <p:txBody>
          <a:bodyPr/>
          <a:lstStyle/>
          <a:p>
            <a:fld id="{2E8FB1B3-2192-4F6D-8F45-B4F8F6C8E0BA}" type="datetimeFigureOut">
              <a:rPr lang="it-IT" smtClean="0"/>
              <a:t>06/09/2021</a:t>
            </a:fld>
            <a:endParaRPr lang="it-IT"/>
          </a:p>
        </p:txBody>
      </p:sp>
    </p:spTree>
    <p:extLst>
      <p:ext uri="{BB962C8B-B14F-4D97-AF65-F5344CB8AC3E}">
        <p14:creationId xmlns:p14="http://schemas.microsoft.com/office/powerpoint/2010/main" val="4927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8FB1B3-2192-4F6D-8F45-B4F8F6C8E0BA}" type="datetimeFigureOut">
              <a:rPr lang="it-IT" smtClean="0"/>
              <a:t>06/09/2021</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C295F1-DE06-47DD-B92D-14C6C3AD322C}" type="slidenum">
              <a:rPr lang="it-IT" smtClean="0"/>
              <a:t>‹N›</a:t>
            </a:fld>
            <a:endParaRPr lang="it-IT"/>
          </a:p>
        </p:txBody>
      </p:sp>
    </p:spTree>
    <p:extLst>
      <p:ext uri="{BB962C8B-B14F-4D97-AF65-F5344CB8AC3E}">
        <p14:creationId xmlns:p14="http://schemas.microsoft.com/office/powerpoint/2010/main" val="1737187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ealands.it/" TargetMode="External"/><Relationship Id="rId13" Type="http://schemas.openxmlformats.org/officeDocument/2006/relationships/hyperlink" Target="http://www.pescheriacostazzurra.it/" TargetMode="External"/><Relationship Id="rId18" Type="http://schemas.openxmlformats.org/officeDocument/2006/relationships/hyperlink" Target="https://toscopesce.online/" TargetMode="External"/><Relationship Id="rId3" Type="http://schemas.openxmlformats.org/officeDocument/2006/relationships/hyperlink" Target="https://deliveroo.it/it/" TargetMode="External"/><Relationship Id="rId7" Type="http://schemas.openxmlformats.org/officeDocument/2006/relationships/hyperlink" Target="https://ajolfigastronomia.com/" TargetMode="External"/><Relationship Id="rId12" Type="http://schemas.openxmlformats.org/officeDocument/2006/relationships/hyperlink" Target="https://www.orapesce.it/" TargetMode="External"/><Relationship Id="rId17" Type="http://schemas.openxmlformats.org/officeDocument/2006/relationships/hyperlink" Target="https://www.thefishsociety.co.uk/" TargetMode="External"/><Relationship Id="rId2" Type="http://schemas.openxmlformats.org/officeDocument/2006/relationships/hyperlink" Target="https://www.justeat.it/" TargetMode="External"/><Relationship Id="rId16" Type="http://schemas.openxmlformats.org/officeDocument/2006/relationships/hyperlink" Target="https://www.stasera-pesce-a-domicilio.it/" TargetMode="External"/><Relationship Id="rId1" Type="http://schemas.openxmlformats.org/officeDocument/2006/relationships/slideLayout" Target="../slideLayouts/slideLayout2.xml"/><Relationship Id="rId6" Type="http://schemas.openxmlformats.org/officeDocument/2006/relationships/hyperlink" Target="https://itty.fish/" TargetMode="External"/><Relationship Id="rId11" Type="http://schemas.openxmlformats.org/officeDocument/2006/relationships/hyperlink" Target="https://www.nieddittas.it/" TargetMode="External"/><Relationship Id="rId5" Type="http://schemas.openxmlformats.org/officeDocument/2006/relationships/hyperlink" Target="https://glovoapp.com/it/it/" TargetMode="External"/><Relationship Id="rId15" Type="http://schemas.openxmlformats.org/officeDocument/2006/relationships/hyperlink" Target="https://www.pescolo.com/" TargetMode="External"/><Relationship Id="rId10" Type="http://schemas.openxmlformats.org/officeDocument/2006/relationships/hyperlink" Target="https://www.iloveostrica.it/" TargetMode="External"/><Relationship Id="rId19" Type="http://schemas.openxmlformats.org/officeDocument/2006/relationships/hyperlink" Target="https://www.oltreilmare.eu/" TargetMode="External"/><Relationship Id="rId4" Type="http://schemas.openxmlformats.org/officeDocument/2006/relationships/hyperlink" Target="https://www.ubereats.com/it" TargetMode="External"/><Relationship Id="rId9" Type="http://schemas.openxmlformats.org/officeDocument/2006/relationships/hyperlink" Target="https://www.cortilia.it/prodotti/pesce-carne/pesce" TargetMode="External"/><Relationship Id="rId14" Type="http://schemas.openxmlformats.org/officeDocument/2006/relationships/hyperlink" Target="https://www.pescheriamercatodelpesc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0.gif"/><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1.svg"/><Relationship Id="rId1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39.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0.gif"/><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29.svg"/><Relationship Id="rId5" Type="http://schemas.openxmlformats.org/officeDocument/2006/relationships/image" Target="../media/image27.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43.svg"/><Relationship Id="rId4" Type="http://schemas.openxmlformats.org/officeDocument/2006/relationships/image" Target="../media/image26.svg"/><Relationship Id="rId9" Type="http://schemas.openxmlformats.org/officeDocument/2006/relationships/image" Target="../media/image41.svg"/><Relationship Id="rId1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jolfigastronomia.com/" TargetMode="External"/><Relationship Id="rId2" Type="http://schemas.openxmlformats.org/officeDocument/2006/relationships/hyperlink" Target="http://www.cibecco.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oldiretti.it/firmato-dagli-agricoltori-italian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CAA9222-28D3-4974-B7F4-DFA3A8DD5E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9878" y="129209"/>
            <a:ext cx="1152244" cy="1359526"/>
          </a:xfrm>
          <a:prstGeom prst="rect">
            <a:avLst/>
          </a:prstGeom>
          <a:noFill/>
        </p:spPr>
      </p:pic>
      <p:pic>
        <p:nvPicPr>
          <p:cNvPr id="8" name="Immagine 7">
            <a:extLst>
              <a:ext uri="{FF2B5EF4-FFF2-40B4-BE49-F238E27FC236}">
                <a16:creationId xmlns:a16="http://schemas.microsoft.com/office/drawing/2014/main" id="{FAE3CEB8-8EC0-4C60-9B3A-212816502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998" y="5275367"/>
            <a:ext cx="2052000" cy="1453424"/>
          </a:xfrm>
          <a:prstGeom prst="rect">
            <a:avLst/>
          </a:prstGeom>
        </p:spPr>
      </p:pic>
      <p:sp>
        <p:nvSpPr>
          <p:cNvPr id="3" name="CasellaDiTesto 2">
            <a:extLst>
              <a:ext uri="{FF2B5EF4-FFF2-40B4-BE49-F238E27FC236}">
                <a16:creationId xmlns:a16="http://schemas.microsoft.com/office/drawing/2014/main" id="{B089DD64-B57E-450E-835B-A46008E9A4A8}"/>
              </a:ext>
            </a:extLst>
          </p:cNvPr>
          <p:cNvSpPr txBox="1"/>
          <p:nvPr/>
        </p:nvSpPr>
        <p:spPr>
          <a:xfrm>
            <a:off x="2183603" y="2275594"/>
            <a:ext cx="7824790" cy="1597360"/>
          </a:xfrm>
          <a:prstGeom prst="rect">
            <a:avLst/>
          </a:prstGeom>
          <a:noFill/>
        </p:spPr>
        <p:txBody>
          <a:bodyPr wrap="square" rtlCol="0">
            <a:spAutoFit/>
          </a:bodyPr>
          <a:lstStyle/>
          <a:p>
            <a:pPr algn="ctr">
              <a:lnSpc>
                <a:spcPct val="150000"/>
              </a:lnSpc>
              <a:spcBef>
                <a:spcPts val="600"/>
              </a:spcBef>
              <a:spcAft>
                <a:spcPts val="600"/>
              </a:spcAft>
            </a:pPr>
            <a:r>
              <a:rPr lang="it-IT" b="1" i="1" dirty="0">
                <a:effectLst/>
                <a:latin typeface="Amasis MT Pro Medium" panose="020B0604020202020204" pitchFamily="18" charset="0"/>
                <a:ea typeface="Calibri" panose="020F0502020204030204" pitchFamily="34" charset="0"/>
                <a:cs typeface="Calibri Light" panose="020F0302020204030204" pitchFamily="34" charset="0"/>
              </a:rPr>
              <a:t>Programma Nazionale Triennale della Pesca e dell’Acquacoltura</a:t>
            </a:r>
            <a:endParaRPr lang="it-IT" sz="1200" b="1" dirty="0">
              <a:effectLst/>
              <a:latin typeface="Amasis MT Pro Medium" panose="020B0604020202020204" pitchFamily="18" charset="0"/>
              <a:ea typeface="Calibri" panose="020F0502020204030204" pitchFamily="34" charset="0"/>
              <a:cs typeface="Calibri Light" panose="020F0302020204030204" pitchFamily="34" charset="0"/>
            </a:endParaRPr>
          </a:p>
          <a:p>
            <a:pPr algn="ctr">
              <a:lnSpc>
                <a:spcPct val="150000"/>
              </a:lnSpc>
              <a:spcBef>
                <a:spcPts val="600"/>
              </a:spcBef>
              <a:spcAft>
                <a:spcPts val="600"/>
              </a:spcAft>
            </a:pPr>
            <a:r>
              <a:rPr lang="it-IT" b="1" i="1" dirty="0">
                <a:effectLst/>
                <a:latin typeface="Amasis MT Pro Medium" panose="020B0604020202020204" pitchFamily="18" charset="0"/>
                <a:ea typeface="Calibri" panose="020F0502020204030204" pitchFamily="34" charset="0"/>
                <a:cs typeface="Calibri Light" panose="020F0302020204030204" pitchFamily="34" charset="0"/>
              </a:rPr>
              <a:t>2017 – 2019</a:t>
            </a:r>
            <a:endParaRPr lang="it-IT" sz="1200" b="1" dirty="0">
              <a:effectLst/>
              <a:latin typeface="Amasis MT Pro Medium" panose="020B0604020202020204" pitchFamily="18" charset="0"/>
              <a:ea typeface="Calibri" panose="020F0502020204030204" pitchFamily="34" charset="0"/>
              <a:cs typeface="Calibri Light" panose="020F0302020204030204" pitchFamily="34" charset="0"/>
            </a:endParaRPr>
          </a:p>
          <a:p>
            <a:pPr algn="ctr">
              <a:lnSpc>
                <a:spcPct val="150000"/>
              </a:lnSpc>
              <a:spcBef>
                <a:spcPts val="600"/>
              </a:spcBef>
              <a:spcAft>
                <a:spcPts val="600"/>
              </a:spcAft>
            </a:pPr>
            <a:r>
              <a:rPr lang="it-IT" b="1" i="1" dirty="0">
                <a:effectLst/>
                <a:latin typeface="Amasis MT Pro Medium" panose="020B0604020202020204" pitchFamily="18" charset="0"/>
                <a:ea typeface="Calibri" panose="020F0502020204030204" pitchFamily="34" charset="0"/>
                <a:cs typeface="Calibri Light" panose="020F0302020204030204" pitchFamily="34" charset="0"/>
              </a:rPr>
              <a:t>Annualità 2021</a:t>
            </a:r>
            <a:endParaRPr lang="it-IT" sz="1400" b="1" dirty="0">
              <a:effectLst/>
              <a:latin typeface="Amasis MT Pro Medium" panose="020B0604020202020204" pitchFamily="18" charset="0"/>
              <a:ea typeface="Calibri" panose="020F05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69737545-3A60-4C74-9FBC-4F1924777837}"/>
              </a:ext>
            </a:extLst>
          </p:cNvPr>
          <p:cNvSpPr txBox="1"/>
          <p:nvPr/>
        </p:nvSpPr>
        <p:spPr>
          <a:xfrm>
            <a:off x="3883886" y="4659813"/>
            <a:ext cx="4424224" cy="338554"/>
          </a:xfrm>
          <a:prstGeom prst="rect">
            <a:avLst/>
          </a:prstGeom>
          <a:noFill/>
        </p:spPr>
        <p:txBody>
          <a:bodyPr wrap="none" rtlCol="0">
            <a:spAutoFit/>
          </a:bodyPr>
          <a:lstStyle/>
          <a:p>
            <a:r>
              <a:rPr lang="it-IT" sz="1600" i="1" dirty="0">
                <a:latin typeface="Calibri" panose="020F0502020204030204" pitchFamily="34" charset="0"/>
                <a:ea typeface="Calibri" panose="020F0502020204030204" pitchFamily="34" charset="0"/>
                <a:cs typeface="Calibri" panose="020F0502020204030204" pitchFamily="34" charset="0"/>
              </a:rPr>
              <a:t>Decreto di impegno n. 0286898 del 22 giugno 2021</a:t>
            </a:r>
            <a:endParaRPr lang="it-IT" dirty="0"/>
          </a:p>
        </p:txBody>
      </p:sp>
    </p:spTree>
    <p:extLst>
      <p:ext uri="{BB962C8B-B14F-4D97-AF65-F5344CB8AC3E}">
        <p14:creationId xmlns:p14="http://schemas.microsoft.com/office/powerpoint/2010/main" val="52379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FFE8F-82D1-45F6-8798-EF706DBD5986}"/>
              </a:ext>
            </a:extLst>
          </p:cNvPr>
          <p:cNvSpPr>
            <a:spLocks noGrp="1"/>
          </p:cNvSpPr>
          <p:nvPr>
            <p:ph type="title"/>
          </p:nvPr>
        </p:nvSpPr>
        <p:spPr/>
        <p:txBody>
          <a:bodyPr/>
          <a:lstStyle/>
          <a:p>
            <a:r>
              <a:rPr lang="it-IT" dirty="0"/>
              <a:t>Come effetto della pandemia…</a:t>
            </a:r>
          </a:p>
        </p:txBody>
      </p:sp>
      <p:sp>
        <p:nvSpPr>
          <p:cNvPr id="3" name="Segnaposto contenuto 2">
            <a:extLst>
              <a:ext uri="{FF2B5EF4-FFF2-40B4-BE49-F238E27FC236}">
                <a16:creationId xmlns:a16="http://schemas.microsoft.com/office/drawing/2014/main" id="{BD587C3C-A7F9-46BB-8905-ED3623FA8DD5}"/>
              </a:ext>
            </a:extLst>
          </p:cNvPr>
          <p:cNvSpPr>
            <a:spLocks noGrp="1"/>
          </p:cNvSpPr>
          <p:nvPr>
            <p:ph idx="1"/>
          </p:nvPr>
        </p:nvSpPr>
        <p:spPr/>
        <p:txBody>
          <a:bodyPr>
            <a:normAutofit lnSpcReduction="10000"/>
          </a:bodyPr>
          <a:lstStyle/>
          <a:p>
            <a:pPr algn="just"/>
            <a:r>
              <a:rPr lang="it-IT" b="1" dirty="0">
                <a:solidFill>
                  <a:srgbClr val="002060"/>
                </a:solidFill>
                <a:latin typeface="Avenir Next LT Pro" panose="020B0504020202020204" pitchFamily="34" charset="0"/>
                <a:ea typeface="MS Mincho" panose="02020609040205080304" pitchFamily="49" charset="-128"/>
                <a:cs typeface="Biome Light" panose="020B0303030204020804" pitchFamily="34" charset="0"/>
              </a:rPr>
              <a:t>… le</a:t>
            </a:r>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 famiglie hanno aumentato gli acquisti online, gli acquisti-scorta e all'ingrosso</a:t>
            </a:r>
          </a:p>
          <a:p>
            <a:pPr algn="just"/>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hanno imparato a pianificare gli acquisti con maggiore attenzione, evitando il più possibile gli acquisti d'impulso. </a:t>
            </a:r>
          </a:p>
          <a:p>
            <a:pPr algn="just"/>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Potrebbero essersi poste le basi per un accesso al delivery fondato non tanto su esigenze d’impulso (il piatto pronto </a:t>
            </a:r>
            <a:r>
              <a:rPr lang="it-IT" sz="1800" b="1" dirty="0" err="1">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salvatempo</a:t>
            </a:r>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 il momento gratificante) quanto su esigenze di accesso a cibo selezionato, di qualità, con importanti elementi di servizio</a:t>
            </a:r>
          </a:p>
          <a:p>
            <a:pPr algn="just"/>
            <a:r>
              <a:rPr lang="it-IT" b="1" dirty="0">
                <a:solidFill>
                  <a:srgbClr val="002060"/>
                </a:solidFill>
                <a:latin typeface="Avenir Next LT Pro" panose="020B0504020202020204" pitchFamily="34" charset="0"/>
                <a:ea typeface="MS Mincho" panose="02020609040205080304" pitchFamily="49" charset="-128"/>
                <a:cs typeface="Biome Light" panose="020B0303030204020804" pitchFamily="34" charset="0"/>
              </a:rPr>
              <a:t>Si potrebbero evitare: </a:t>
            </a:r>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la fatica “logistica” della spesa nei negozi, l’incertezza sulla effettiva qualità dell’acquisto effettuato, i dubbi derivanti della mancata ricchezza di informazioni sul prodotto (origine, modalità di produzione, sostenibilità, modalità di cottura, </a:t>
            </a:r>
            <a:r>
              <a:rPr lang="it-IT" sz="1800" b="1" dirty="0" err="1">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ecc</a:t>
            </a:r>
            <a:r>
              <a:rPr lang="it-IT" sz="1800" b="1"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rPr>
              <a:t>…), in alcuni casi la fatica “operativa” della pulitura e preparazione…</a:t>
            </a:r>
            <a:endParaRPr lang="it-IT" sz="1800" dirty="0">
              <a:solidFill>
                <a:srgbClr val="002060"/>
              </a:solidFill>
              <a:effectLst/>
              <a:latin typeface="Avenir Next LT Pro" panose="020B0504020202020204" pitchFamily="34" charset="0"/>
              <a:ea typeface="MS Mincho" panose="02020609040205080304" pitchFamily="49" charset="-128"/>
              <a:cs typeface="Biome Light" panose="020B0303030204020804" pitchFamily="34" charset="0"/>
            </a:endParaRPr>
          </a:p>
          <a:p>
            <a:endParaRPr lang="it-IT" dirty="0"/>
          </a:p>
        </p:txBody>
      </p:sp>
    </p:spTree>
    <p:extLst>
      <p:ext uri="{BB962C8B-B14F-4D97-AF65-F5344CB8AC3E}">
        <p14:creationId xmlns:p14="http://schemas.microsoft.com/office/powerpoint/2010/main" val="360584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rgbClr val="0070C0"/>
                </a:solidFill>
              </a:rPr>
              <a:t>Offerta attuale</a:t>
            </a:r>
          </a:p>
        </p:txBody>
      </p:sp>
    </p:spTree>
    <p:extLst>
      <p:ext uri="{BB962C8B-B14F-4D97-AF65-F5344CB8AC3E}">
        <p14:creationId xmlns:p14="http://schemas.microsoft.com/office/powerpoint/2010/main" val="285743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F0375-0AFC-4D3E-9240-FA412DF7821F}"/>
              </a:ext>
            </a:extLst>
          </p:cNvPr>
          <p:cNvSpPr>
            <a:spLocks noGrp="1"/>
          </p:cNvSpPr>
          <p:nvPr>
            <p:ph type="title"/>
          </p:nvPr>
        </p:nvSpPr>
        <p:spPr/>
        <p:txBody>
          <a:bodyPr>
            <a:normAutofit/>
          </a:bodyPr>
          <a:lstStyle/>
          <a:p>
            <a:r>
              <a:rPr lang="it-IT" dirty="0"/>
              <a:t>L’offerta (l’attuale soddisfacimento della domanda)</a:t>
            </a:r>
          </a:p>
        </p:txBody>
      </p:sp>
      <p:sp>
        <p:nvSpPr>
          <p:cNvPr id="5" name="Rettangolo 4">
            <a:extLst>
              <a:ext uri="{FF2B5EF4-FFF2-40B4-BE49-F238E27FC236}">
                <a16:creationId xmlns:a16="http://schemas.microsoft.com/office/drawing/2014/main" id="{6D20461F-26B5-4550-AB7E-678D0AC5D011}"/>
              </a:ext>
            </a:extLst>
          </p:cNvPr>
          <p:cNvSpPr/>
          <p:nvPr/>
        </p:nvSpPr>
        <p:spPr>
          <a:xfrm>
            <a:off x="677334" y="1917700"/>
            <a:ext cx="1659468"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Spesa online GDO</a:t>
            </a:r>
          </a:p>
        </p:txBody>
      </p:sp>
      <p:sp>
        <p:nvSpPr>
          <p:cNvPr id="6" name="Rettangolo 5">
            <a:extLst>
              <a:ext uri="{FF2B5EF4-FFF2-40B4-BE49-F238E27FC236}">
                <a16:creationId xmlns:a16="http://schemas.microsoft.com/office/drawing/2014/main" id="{D8D5B42E-C246-4466-8077-31DDE4444E11}"/>
              </a:ext>
            </a:extLst>
          </p:cNvPr>
          <p:cNvSpPr/>
          <p:nvPr/>
        </p:nvSpPr>
        <p:spPr>
          <a:xfrm>
            <a:off x="2552700" y="1917700"/>
            <a:ext cx="1659468"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a:t>Spesa online pescheria</a:t>
            </a:r>
          </a:p>
        </p:txBody>
      </p:sp>
      <p:sp>
        <p:nvSpPr>
          <p:cNvPr id="7" name="Rettangolo 6">
            <a:extLst>
              <a:ext uri="{FF2B5EF4-FFF2-40B4-BE49-F238E27FC236}">
                <a16:creationId xmlns:a16="http://schemas.microsoft.com/office/drawing/2014/main" id="{82F51D97-32E1-4221-92B6-186424071F23}"/>
              </a:ext>
            </a:extLst>
          </p:cNvPr>
          <p:cNvSpPr/>
          <p:nvPr/>
        </p:nvSpPr>
        <p:spPr>
          <a:xfrm>
            <a:off x="4436532" y="1917700"/>
            <a:ext cx="1820334" cy="1028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E-commerce despecializzato</a:t>
            </a:r>
          </a:p>
        </p:txBody>
      </p:sp>
      <p:sp>
        <p:nvSpPr>
          <p:cNvPr id="8" name="Rettangolo 7">
            <a:extLst>
              <a:ext uri="{FF2B5EF4-FFF2-40B4-BE49-F238E27FC236}">
                <a16:creationId xmlns:a16="http://schemas.microsoft.com/office/drawing/2014/main" id="{7C90154F-7CEF-44F5-9838-E96A689D3999}"/>
              </a:ext>
            </a:extLst>
          </p:cNvPr>
          <p:cNvSpPr/>
          <p:nvPr/>
        </p:nvSpPr>
        <p:spPr>
          <a:xfrm>
            <a:off x="6400794" y="1917700"/>
            <a:ext cx="2332572" cy="1028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t>E-commerce specializzato</a:t>
            </a:r>
          </a:p>
        </p:txBody>
      </p:sp>
      <p:sp>
        <p:nvSpPr>
          <p:cNvPr id="9" name="Rettangolo 8">
            <a:extLst>
              <a:ext uri="{FF2B5EF4-FFF2-40B4-BE49-F238E27FC236}">
                <a16:creationId xmlns:a16="http://schemas.microsoft.com/office/drawing/2014/main" id="{3FA61C35-0B35-48DD-B0E9-91E11DAC23A1}"/>
              </a:ext>
            </a:extLst>
          </p:cNvPr>
          <p:cNvSpPr/>
          <p:nvPr/>
        </p:nvSpPr>
        <p:spPr>
          <a:xfrm>
            <a:off x="677334" y="3035300"/>
            <a:ext cx="1659468" cy="165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Canale abituale (nessuna «fatica» organizzativa o psicologica)</a:t>
            </a:r>
          </a:p>
          <a:p>
            <a:pPr marL="285750" indent="-285750">
              <a:spcAft>
                <a:spcPts val="600"/>
              </a:spcAft>
              <a:buFont typeface="Arial" panose="020B0604020202020204" pitchFamily="34" charset="0"/>
              <a:buChar char="•"/>
            </a:pPr>
            <a:r>
              <a:rPr lang="it-IT" sz="900" dirty="0">
                <a:solidFill>
                  <a:srgbClr val="002060"/>
                </a:solidFill>
              </a:rPr>
              <a:t>Prezzo</a:t>
            </a:r>
          </a:p>
          <a:p>
            <a:pPr marL="285750" indent="-285750">
              <a:spcAft>
                <a:spcPts val="600"/>
              </a:spcAft>
              <a:buFont typeface="Arial" panose="020B0604020202020204" pitchFamily="34" charset="0"/>
              <a:buChar char="•"/>
            </a:pPr>
            <a:r>
              <a:rPr lang="it-IT" sz="900" dirty="0">
                <a:solidFill>
                  <a:srgbClr val="002060"/>
                </a:solidFill>
              </a:rPr>
              <a:t>Ottimizzazione spesa familiare</a:t>
            </a:r>
          </a:p>
          <a:p>
            <a:pPr marL="285750" indent="-285750">
              <a:spcAft>
                <a:spcPts val="600"/>
              </a:spcAft>
              <a:buFont typeface="Arial" panose="020B0604020202020204" pitchFamily="34" charset="0"/>
              <a:buChar char="•"/>
            </a:pPr>
            <a:r>
              <a:rPr lang="it-IT" sz="900" dirty="0">
                <a:solidFill>
                  <a:srgbClr val="002060"/>
                </a:solidFill>
              </a:rPr>
              <a:t>Efficienza logistica</a:t>
            </a:r>
          </a:p>
          <a:p>
            <a:pPr marL="285750" indent="-285750">
              <a:spcAft>
                <a:spcPts val="600"/>
              </a:spcAft>
              <a:buFont typeface="Arial" panose="020B0604020202020204" pitchFamily="34" charset="0"/>
              <a:buChar char="•"/>
            </a:pPr>
            <a:r>
              <a:rPr lang="it-IT" sz="900" dirty="0">
                <a:solidFill>
                  <a:srgbClr val="002060"/>
                </a:solidFill>
              </a:rPr>
              <a:t>Gamma «semplice»</a:t>
            </a:r>
          </a:p>
        </p:txBody>
      </p:sp>
      <p:sp>
        <p:nvSpPr>
          <p:cNvPr id="10" name="Rettangolo 9">
            <a:extLst>
              <a:ext uri="{FF2B5EF4-FFF2-40B4-BE49-F238E27FC236}">
                <a16:creationId xmlns:a16="http://schemas.microsoft.com/office/drawing/2014/main" id="{504E42AB-AE23-425B-BBC4-02780D48C6E7}"/>
              </a:ext>
            </a:extLst>
          </p:cNvPr>
          <p:cNvSpPr/>
          <p:nvPr/>
        </p:nvSpPr>
        <p:spPr>
          <a:xfrm>
            <a:off x="2544234" y="3035300"/>
            <a:ext cx="1659468" cy="165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Vissuto qualitativo del canale</a:t>
            </a:r>
          </a:p>
          <a:p>
            <a:pPr marL="285750" indent="-285750">
              <a:spcAft>
                <a:spcPts val="600"/>
              </a:spcAft>
              <a:buFont typeface="Arial" panose="020B0604020202020204" pitchFamily="34" charset="0"/>
              <a:buChar char="•"/>
            </a:pPr>
            <a:r>
              <a:rPr lang="it-IT" sz="900" dirty="0">
                <a:solidFill>
                  <a:srgbClr val="002060"/>
                </a:solidFill>
              </a:rPr>
              <a:t>Consigli</a:t>
            </a:r>
          </a:p>
          <a:p>
            <a:pPr marL="285750" indent="-285750">
              <a:spcAft>
                <a:spcPts val="600"/>
              </a:spcAft>
              <a:buFont typeface="Arial" panose="020B0604020202020204" pitchFamily="34" charset="0"/>
              <a:buChar char="•"/>
            </a:pPr>
            <a:r>
              <a:rPr lang="it-IT" sz="900" dirty="0">
                <a:solidFill>
                  <a:srgbClr val="002060"/>
                </a:solidFill>
              </a:rPr>
              <a:t>Varietà dell’assortimento</a:t>
            </a:r>
          </a:p>
          <a:p>
            <a:pPr marL="285750" indent="-285750">
              <a:spcAft>
                <a:spcPts val="600"/>
              </a:spcAft>
              <a:buFont typeface="Arial" panose="020B0604020202020204" pitchFamily="34" charset="0"/>
              <a:buChar char="•"/>
            </a:pPr>
            <a:r>
              <a:rPr lang="it-IT" sz="900" dirty="0">
                <a:solidFill>
                  <a:srgbClr val="002060"/>
                </a:solidFill>
              </a:rPr>
              <a:t>Bacino d’utenza circoscritto, il che facilita le consegne</a:t>
            </a:r>
          </a:p>
        </p:txBody>
      </p:sp>
      <p:sp>
        <p:nvSpPr>
          <p:cNvPr id="11" name="Rettangolo 10">
            <a:extLst>
              <a:ext uri="{FF2B5EF4-FFF2-40B4-BE49-F238E27FC236}">
                <a16:creationId xmlns:a16="http://schemas.microsoft.com/office/drawing/2014/main" id="{E06FF07B-F862-4190-8F83-6F3EA1524C70}"/>
              </a:ext>
            </a:extLst>
          </p:cNvPr>
          <p:cNvSpPr/>
          <p:nvPr/>
        </p:nvSpPr>
        <p:spPr>
          <a:xfrm>
            <a:off x="4444998" y="3035300"/>
            <a:ext cx="1820334" cy="165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Ottimizzazione degli acquisti</a:t>
            </a:r>
          </a:p>
          <a:p>
            <a:pPr marL="285750" indent="-285750">
              <a:spcAft>
                <a:spcPts val="600"/>
              </a:spcAft>
              <a:buFont typeface="Arial" panose="020B0604020202020204" pitchFamily="34" charset="0"/>
              <a:buChar char="•"/>
            </a:pPr>
            <a:r>
              <a:rPr lang="it-IT" sz="900" dirty="0">
                <a:solidFill>
                  <a:srgbClr val="002060"/>
                </a:solidFill>
              </a:rPr>
              <a:t>Gamma «semplice»</a:t>
            </a:r>
          </a:p>
          <a:p>
            <a:pPr marL="285750" indent="-285750">
              <a:spcAft>
                <a:spcPts val="600"/>
              </a:spcAft>
              <a:buFont typeface="Arial" panose="020B0604020202020204" pitchFamily="34" charset="0"/>
              <a:buChar char="•"/>
            </a:pPr>
            <a:r>
              <a:rPr lang="it-IT" sz="900" dirty="0">
                <a:solidFill>
                  <a:srgbClr val="002060"/>
                </a:solidFill>
              </a:rPr>
              <a:t>Spazio per informazioni sul prodotto</a:t>
            </a:r>
          </a:p>
          <a:p>
            <a:pPr marL="285750" indent="-285750">
              <a:spcAft>
                <a:spcPts val="600"/>
              </a:spcAft>
              <a:buFont typeface="Arial" panose="020B0604020202020204" pitchFamily="34" charset="0"/>
              <a:buChar char="•"/>
            </a:pPr>
            <a:r>
              <a:rPr lang="it-IT" sz="900" dirty="0">
                <a:solidFill>
                  <a:srgbClr val="002060"/>
                </a:solidFill>
              </a:rPr>
              <a:t>Ottimizzazione del sistema informatico</a:t>
            </a:r>
          </a:p>
        </p:txBody>
      </p:sp>
      <p:sp>
        <p:nvSpPr>
          <p:cNvPr id="12" name="Rettangolo 11">
            <a:extLst>
              <a:ext uri="{FF2B5EF4-FFF2-40B4-BE49-F238E27FC236}">
                <a16:creationId xmlns:a16="http://schemas.microsoft.com/office/drawing/2014/main" id="{04996291-91EE-4AB1-B5DF-9A855A27E488}"/>
              </a:ext>
            </a:extLst>
          </p:cNvPr>
          <p:cNvSpPr/>
          <p:nvPr/>
        </p:nvSpPr>
        <p:spPr>
          <a:xfrm>
            <a:off x="6400794" y="3035300"/>
            <a:ext cx="2332572" cy="165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285750" indent="-285750">
              <a:spcAft>
                <a:spcPts val="600"/>
              </a:spcAft>
              <a:buFont typeface="Arial" panose="020B0604020202020204" pitchFamily="34" charset="0"/>
              <a:buChar char="•"/>
            </a:pPr>
            <a:r>
              <a:rPr lang="it-IT" sz="900" dirty="0">
                <a:solidFill>
                  <a:srgbClr val="002060"/>
                </a:solidFill>
              </a:rPr>
              <a:t>Profondità di gamma</a:t>
            </a:r>
          </a:p>
          <a:p>
            <a:pPr marL="285750" indent="-285750">
              <a:spcAft>
                <a:spcPts val="600"/>
              </a:spcAft>
              <a:buFont typeface="Arial" panose="020B0604020202020204" pitchFamily="34" charset="0"/>
              <a:buChar char="•"/>
            </a:pPr>
            <a:r>
              <a:rPr lang="it-IT" sz="900" dirty="0">
                <a:solidFill>
                  <a:srgbClr val="002060"/>
                </a:solidFill>
              </a:rPr>
              <a:t>Spazio per informazione sul prodotto</a:t>
            </a:r>
          </a:p>
          <a:p>
            <a:pPr marL="285750" indent="-285750">
              <a:spcAft>
                <a:spcPts val="600"/>
              </a:spcAft>
              <a:buFont typeface="Arial" panose="020B0604020202020204" pitchFamily="34" charset="0"/>
              <a:buChar char="•"/>
            </a:pPr>
            <a:r>
              <a:rPr lang="it-IT" sz="900" dirty="0">
                <a:solidFill>
                  <a:srgbClr val="002060"/>
                </a:solidFill>
              </a:rPr>
              <a:t>Modalità di acquisto ottimizzate per la merceologia</a:t>
            </a:r>
          </a:p>
          <a:p>
            <a:pPr marL="285750" indent="-285750">
              <a:spcAft>
                <a:spcPts val="600"/>
              </a:spcAft>
              <a:buFont typeface="Arial" panose="020B0604020202020204" pitchFamily="34" charset="0"/>
              <a:buChar char="•"/>
            </a:pPr>
            <a:r>
              <a:rPr lang="it-IT" sz="900" dirty="0">
                <a:solidFill>
                  <a:srgbClr val="002060"/>
                </a:solidFill>
              </a:rPr>
              <a:t>Possibile maggiore declinazione del prodotto per origine</a:t>
            </a:r>
          </a:p>
          <a:p>
            <a:pPr marL="285750" indent="-285750">
              <a:spcAft>
                <a:spcPts val="600"/>
              </a:spcAft>
              <a:buFont typeface="Arial" panose="020B0604020202020204" pitchFamily="34" charset="0"/>
              <a:buChar char="•"/>
            </a:pPr>
            <a:r>
              <a:rPr lang="it-IT" sz="900" dirty="0">
                <a:solidFill>
                  <a:srgbClr val="002060"/>
                </a:solidFill>
              </a:rPr>
              <a:t>Gestione della logistica mirata sulla merceologia</a:t>
            </a:r>
          </a:p>
        </p:txBody>
      </p:sp>
      <p:sp>
        <p:nvSpPr>
          <p:cNvPr id="13" name="Rettangolo 12">
            <a:extLst>
              <a:ext uri="{FF2B5EF4-FFF2-40B4-BE49-F238E27FC236}">
                <a16:creationId xmlns:a16="http://schemas.microsoft.com/office/drawing/2014/main" id="{852ADF39-186A-4852-B3E9-493F7598B779}"/>
              </a:ext>
            </a:extLst>
          </p:cNvPr>
          <p:cNvSpPr/>
          <p:nvPr/>
        </p:nvSpPr>
        <p:spPr>
          <a:xfrm>
            <a:off x="677334" y="4749801"/>
            <a:ext cx="1659468"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285750" indent="-285750">
              <a:spcAft>
                <a:spcPts val="600"/>
              </a:spcAft>
              <a:buFont typeface="Arial" panose="020B0604020202020204" pitchFamily="34" charset="0"/>
              <a:buChar char="•"/>
            </a:pPr>
            <a:r>
              <a:rPr lang="it-IT" sz="900" dirty="0">
                <a:solidFill>
                  <a:srgbClr val="002060"/>
                </a:solidFill>
              </a:rPr>
              <a:t>Scarsa varietà di scelta</a:t>
            </a:r>
          </a:p>
          <a:p>
            <a:pPr marL="285750" indent="-285750">
              <a:spcAft>
                <a:spcPts val="600"/>
              </a:spcAft>
              <a:buFont typeface="Arial" panose="020B0604020202020204" pitchFamily="34" charset="0"/>
              <a:buChar char="•"/>
            </a:pPr>
            <a:r>
              <a:rPr lang="it-IT" sz="900" dirty="0">
                <a:solidFill>
                  <a:srgbClr val="002060"/>
                </a:solidFill>
              </a:rPr>
              <a:t>Focalizzazione del canale sul prodotto di massa</a:t>
            </a:r>
          </a:p>
          <a:p>
            <a:pPr marL="285750" indent="-285750">
              <a:spcAft>
                <a:spcPts val="600"/>
              </a:spcAft>
              <a:buFont typeface="Arial" panose="020B0604020202020204" pitchFamily="34" charset="0"/>
              <a:buChar char="•"/>
            </a:pPr>
            <a:r>
              <a:rPr lang="it-IT" sz="900" dirty="0">
                <a:solidFill>
                  <a:srgbClr val="002060"/>
                </a:solidFill>
              </a:rPr>
              <a:t>Focalizzazione del canale sul prodotto allevato</a:t>
            </a:r>
          </a:p>
        </p:txBody>
      </p:sp>
      <p:sp>
        <p:nvSpPr>
          <p:cNvPr id="14" name="Rettangolo 13">
            <a:extLst>
              <a:ext uri="{FF2B5EF4-FFF2-40B4-BE49-F238E27FC236}">
                <a16:creationId xmlns:a16="http://schemas.microsoft.com/office/drawing/2014/main" id="{8E02D1B1-9D04-4F3F-8665-E5A56D25B9CA}"/>
              </a:ext>
            </a:extLst>
          </p:cNvPr>
          <p:cNvSpPr/>
          <p:nvPr/>
        </p:nvSpPr>
        <p:spPr>
          <a:xfrm>
            <a:off x="2544234" y="4749801"/>
            <a:ext cx="1659468"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285750" indent="-285750">
              <a:spcAft>
                <a:spcPts val="600"/>
              </a:spcAft>
              <a:buFont typeface="Arial" panose="020B0604020202020204" pitchFamily="34" charset="0"/>
              <a:buChar char="•"/>
            </a:pPr>
            <a:r>
              <a:rPr lang="it-IT" sz="900" dirty="0">
                <a:solidFill>
                  <a:srgbClr val="002060"/>
                </a:solidFill>
              </a:rPr>
              <a:t>Gestione «artigianale» delle consegne e del sistema informatico</a:t>
            </a:r>
          </a:p>
          <a:p>
            <a:pPr marL="285750" indent="-285750">
              <a:spcAft>
                <a:spcPts val="600"/>
              </a:spcAft>
              <a:buFont typeface="Arial" panose="020B0604020202020204" pitchFamily="34" charset="0"/>
              <a:buChar char="•"/>
            </a:pPr>
            <a:r>
              <a:rPr lang="it-IT" sz="900" dirty="0">
                <a:solidFill>
                  <a:srgbClr val="002060"/>
                </a:solidFill>
              </a:rPr>
              <a:t>Prezzi alti</a:t>
            </a:r>
          </a:p>
          <a:p>
            <a:pPr marL="285750" indent="-285750">
              <a:spcAft>
                <a:spcPts val="600"/>
              </a:spcAft>
              <a:buFont typeface="Arial" panose="020B0604020202020204" pitchFamily="34" charset="0"/>
              <a:buChar char="•"/>
            </a:pPr>
            <a:r>
              <a:rPr lang="it-IT" sz="900" dirty="0">
                <a:solidFill>
                  <a:srgbClr val="002060"/>
                </a:solidFill>
              </a:rPr>
              <a:t>Incostante attenzione all’origine del prodotto</a:t>
            </a:r>
          </a:p>
        </p:txBody>
      </p:sp>
      <p:sp>
        <p:nvSpPr>
          <p:cNvPr id="15" name="Rettangolo 14">
            <a:extLst>
              <a:ext uri="{FF2B5EF4-FFF2-40B4-BE49-F238E27FC236}">
                <a16:creationId xmlns:a16="http://schemas.microsoft.com/office/drawing/2014/main" id="{DCA5108E-26C2-4994-9C01-E2EF4940353C}"/>
              </a:ext>
            </a:extLst>
          </p:cNvPr>
          <p:cNvSpPr/>
          <p:nvPr/>
        </p:nvSpPr>
        <p:spPr>
          <a:xfrm>
            <a:off x="4444998" y="4749801"/>
            <a:ext cx="1820334"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285750" indent="-285750">
              <a:spcAft>
                <a:spcPts val="600"/>
              </a:spcAft>
              <a:buFont typeface="Arial" panose="020B0604020202020204" pitchFamily="34" charset="0"/>
              <a:buChar char="•"/>
            </a:pPr>
            <a:r>
              <a:rPr lang="it-IT" sz="900" dirty="0">
                <a:solidFill>
                  <a:srgbClr val="002060"/>
                </a:solidFill>
              </a:rPr>
              <a:t>Gestione del sistema e delle informazioni non focalizzata sulle specificità della merceologia</a:t>
            </a:r>
          </a:p>
          <a:p>
            <a:pPr marL="285750" indent="-285750">
              <a:spcAft>
                <a:spcPts val="600"/>
              </a:spcAft>
              <a:buFont typeface="Arial" panose="020B0604020202020204" pitchFamily="34" charset="0"/>
              <a:buChar char="•"/>
            </a:pPr>
            <a:r>
              <a:rPr lang="it-IT" sz="900" dirty="0">
                <a:solidFill>
                  <a:srgbClr val="002060"/>
                </a:solidFill>
              </a:rPr>
              <a:t>Gestione della logistica non focalizzata sulle specificità della merceologia</a:t>
            </a:r>
          </a:p>
        </p:txBody>
      </p:sp>
      <p:sp>
        <p:nvSpPr>
          <p:cNvPr id="16" name="Rettangolo 15">
            <a:extLst>
              <a:ext uri="{FF2B5EF4-FFF2-40B4-BE49-F238E27FC236}">
                <a16:creationId xmlns:a16="http://schemas.microsoft.com/office/drawing/2014/main" id="{2B90C80C-0D0B-4F2E-906C-C74D185713AE}"/>
              </a:ext>
            </a:extLst>
          </p:cNvPr>
          <p:cNvSpPr/>
          <p:nvPr/>
        </p:nvSpPr>
        <p:spPr>
          <a:xfrm>
            <a:off x="6400794" y="4749801"/>
            <a:ext cx="2332572"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Mancata ottimizzazione della spesa</a:t>
            </a:r>
          </a:p>
        </p:txBody>
      </p:sp>
      <p:sp>
        <p:nvSpPr>
          <p:cNvPr id="17" name="Callout: freccia a sinistra 16">
            <a:extLst>
              <a:ext uri="{FF2B5EF4-FFF2-40B4-BE49-F238E27FC236}">
                <a16:creationId xmlns:a16="http://schemas.microsoft.com/office/drawing/2014/main" id="{1E2C825F-4C02-43E4-AA27-861C9D74776A}"/>
              </a:ext>
            </a:extLst>
          </p:cNvPr>
          <p:cNvSpPr/>
          <p:nvPr/>
        </p:nvSpPr>
        <p:spPr>
          <a:xfrm>
            <a:off x="10752662" y="3175000"/>
            <a:ext cx="1206500" cy="1371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t>Vantaggi (potenziali)</a:t>
            </a:r>
          </a:p>
        </p:txBody>
      </p:sp>
      <p:sp>
        <p:nvSpPr>
          <p:cNvPr id="18" name="Callout: freccia a sinistra 17">
            <a:extLst>
              <a:ext uri="{FF2B5EF4-FFF2-40B4-BE49-F238E27FC236}">
                <a16:creationId xmlns:a16="http://schemas.microsoft.com/office/drawing/2014/main" id="{0F8BEC5F-666A-4A7F-B108-51D7E4EB6444}"/>
              </a:ext>
            </a:extLst>
          </p:cNvPr>
          <p:cNvSpPr/>
          <p:nvPr/>
        </p:nvSpPr>
        <p:spPr>
          <a:xfrm>
            <a:off x="10752662" y="4749801"/>
            <a:ext cx="1206500" cy="1371600"/>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it-IT" dirty="0"/>
              <a:t>Svantaggi (potenziali)</a:t>
            </a:r>
          </a:p>
        </p:txBody>
      </p:sp>
      <p:sp>
        <p:nvSpPr>
          <p:cNvPr id="19" name="Rettangolo 18">
            <a:extLst>
              <a:ext uri="{FF2B5EF4-FFF2-40B4-BE49-F238E27FC236}">
                <a16:creationId xmlns:a16="http://schemas.microsoft.com/office/drawing/2014/main" id="{F647E813-25A1-4BB2-92E9-E5790C7542BA}"/>
              </a:ext>
            </a:extLst>
          </p:cNvPr>
          <p:cNvSpPr/>
          <p:nvPr/>
        </p:nvSpPr>
        <p:spPr>
          <a:xfrm>
            <a:off x="8894232" y="1917700"/>
            <a:ext cx="1659468" cy="1028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Delivery di piatti pronti</a:t>
            </a:r>
          </a:p>
        </p:txBody>
      </p:sp>
      <p:sp>
        <p:nvSpPr>
          <p:cNvPr id="20" name="Rettangolo 19">
            <a:extLst>
              <a:ext uri="{FF2B5EF4-FFF2-40B4-BE49-F238E27FC236}">
                <a16:creationId xmlns:a16="http://schemas.microsoft.com/office/drawing/2014/main" id="{4E8A92FD-19F6-4CE3-9320-3FA2E929888D}"/>
              </a:ext>
            </a:extLst>
          </p:cNvPr>
          <p:cNvSpPr/>
          <p:nvPr/>
        </p:nvSpPr>
        <p:spPr>
          <a:xfrm>
            <a:off x="8894232" y="3035300"/>
            <a:ext cx="1659468" cy="165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Ricetta impeccabile</a:t>
            </a:r>
          </a:p>
          <a:p>
            <a:pPr marL="285750" indent="-285750">
              <a:spcAft>
                <a:spcPts val="600"/>
              </a:spcAft>
              <a:buFont typeface="Arial" panose="020B0604020202020204" pitchFamily="34" charset="0"/>
              <a:buChar char="•"/>
            </a:pPr>
            <a:r>
              <a:rPr lang="it-IT" sz="900" dirty="0">
                <a:solidFill>
                  <a:srgbClr val="002060"/>
                </a:solidFill>
              </a:rPr>
              <a:t>Alto contenuto di servizio</a:t>
            </a:r>
          </a:p>
        </p:txBody>
      </p:sp>
      <p:sp>
        <p:nvSpPr>
          <p:cNvPr id="21" name="Rettangolo 20">
            <a:extLst>
              <a:ext uri="{FF2B5EF4-FFF2-40B4-BE49-F238E27FC236}">
                <a16:creationId xmlns:a16="http://schemas.microsoft.com/office/drawing/2014/main" id="{FE781055-408F-462C-9DEC-E0A088DB5644}"/>
              </a:ext>
            </a:extLst>
          </p:cNvPr>
          <p:cNvSpPr/>
          <p:nvPr/>
        </p:nvSpPr>
        <p:spPr>
          <a:xfrm>
            <a:off x="8894232" y="4749801"/>
            <a:ext cx="1659468"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900" dirty="0">
                <a:solidFill>
                  <a:srgbClr val="002060"/>
                </a:solidFill>
              </a:rPr>
              <a:t>Prezzo</a:t>
            </a:r>
          </a:p>
          <a:p>
            <a:pPr marL="285750" indent="-285750">
              <a:spcAft>
                <a:spcPts val="600"/>
              </a:spcAft>
              <a:buFont typeface="Arial" panose="020B0604020202020204" pitchFamily="34" charset="0"/>
              <a:buChar char="•"/>
            </a:pPr>
            <a:r>
              <a:rPr lang="it-IT" sz="900" dirty="0">
                <a:solidFill>
                  <a:srgbClr val="002060"/>
                </a:solidFill>
              </a:rPr>
              <a:t>Gamma non particolarmente ampia</a:t>
            </a:r>
          </a:p>
          <a:p>
            <a:pPr marL="285750" indent="-285750">
              <a:spcAft>
                <a:spcPts val="600"/>
              </a:spcAft>
              <a:buFont typeface="Arial" panose="020B0604020202020204" pitchFamily="34" charset="0"/>
              <a:buChar char="•"/>
            </a:pPr>
            <a:r>
              <a:rPr lang="it-IT" sz="900" dirty="0">
                <a:solidFill>
                  <a:srgbClr val="002060"/>
                </a:solidFill>
              </a:rPr>
              <a:t>Focus non sull’origine</a:t>
            </a:r>
          </a:p>
        </p:txBody>
      </p:sp>
      <p:sp>
        <p:nvSpPr>
          <p:cNvPr id="22" name="Rettangolo 21">
            <a:extLst>
              <a:ext uri="{FF2B5EF4-FFF2-40B4-BE49-F238E27FC236}">
                <a16:creationId xmlns:a16="http://schemas.microsoft.com/office/drawing/2014/main" id="{F69B58E2-D04C-4EF9-9894-529875F570A3}"/>
              </a:ext>
            </a:extLst>
          </p:cNvPr>
          <p:cNvSpPr/>
          <p:nvPr/>
        </p:nvSpPr>
        <p:spPr>
          <a:xfrm>
            <a:off x="4444998" y="6184902"/>
            <a:ext cx="4288368" cy="3937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spcAft>
                <a:spcPts val="600"/>
              </a:spcAft>
            </a:pPr>
            <a:r>
              <a:rPr lang="it-IT" sz="900" dirty="0">
                <a:solidFill>
                  <a:srgbClr val="002060"/>
                </a:solidFill>
              </a:rPr>
              <a:t>Trade-off tra ampiezza della gamma, del parco fornitori, del bacino di utenza e possibilità di ottimizzare consegne e costi delle stesse</a:t>
            </a:r>
          </a:p>
        </p:txBody>
      </p:sp>
    </p:spTree>
    <p:extLst>
      <p:ext uri="{BB962C8B-B14F-4D97-AF65-F5344CB8AC3E}">
        <p14:creationId xmlns:p14="http://schemas.microsoft.com/office/powerpoint/2010/main" val="120603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839F0-DF80-4EC5-9B37-38F6835E1F4B}"/>
              </a:ext>
            </a:extLst>
          </p:cNvPr>
          <p:cNvSpPr>
            <a:spLocks noGrp="1"/>
          </p:cNvSpPr>
          <p:nvPr>
            <p:ph type="title"/>
          </p:nvPr>
        </p:nvSpPr>
        <p:spPr/>
        <p:txBody>
          <a:bodyPr/>
          <a:lstStyle/>
          <a:p>
            <a:r>
              <a:rPr lang="it-IT" dirty="0"/>
              <a:t>Alcuni e-commerce esistenti attivi nel settore ittico</a:t>
            </a:r>
          </a:p>
        </p:txBody>
      </p:sp>
      <p:sp>
        <p:nvSpPr>
          <p:cNvPr id="5" name="Segnaposto contenuto 4">
            <a:extLst>
              <a:ext uri="{FF2B5EF4-FFF2-40B4-BE49-F238E27FC236}">
                <a16:creationId xmlns:a16="http://schemas.microsoft.com/office/drawing/2014/main" id="{DFAACBCC-9F91-4FA4-A31D-01F75E5554F1}"/>
              </a:ext>
            </a:extLst>
          </p:cNvPr>
          <p:cNvSpPr>
            <a:spLocks noGrp="1"/>
          </p:cNvSpPr>
          <p:nvPr>
            <p:ph idx="1"/>
          </p:nvPr>
        </p:nvSpPr>
        <p:spPr>
          <a:xfrm>
            <a:off x="1154815" y="1841500"/>
            <a:ext cx="3526366" cy="4212564"/>
          </a:xfrm>
        </p:spPr>
        <p:txBody>
          <a:bodyPr>
            <a:normAutofit lnSpcReduction="10000"/>
          </a:bodyPr>
          <a:lstStyle/>
          <a:p>
            <a:pPr marL="342900" lvl="0" indent="-342900" algn="just">
              <a:lnSpc>
                <a:spcPct val="115000"/>
              </a:lnSpc>
              <a:spcAft>
                <a:spcPts val="1000"/>
              </a:spcAft>
              <a:buFont typeface="+mj-lt"/>
              <a:buAutoNum type="arabicPeriod"/>
            </a:pPr>
            <a:r>
              <a:rPr lang="en-GB" sz="1800" u="sng"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hlinkClick r:id="rId2"/>
              </a:rPr>
              <a:t>https://www.justeat.it/</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342900" lvl="0" indent="-342900" algn="just">
              <a:lnSpc>
                <a:spcPct val="115000"/>
              </a:lnSpc>
              <a:spcAft>
                <a:spcPts val="1000"/>
              </a:spcAft>
              <a:buFont typeface="+mj-lt"/>
              <a:buAutoNum type="arabicPeriod"/>
            </a:pPr>
            <a:r>
              <a:rPr lang="en-GB" sz="1800" u="sng"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hlinkClick r:id="rId3"/>
              </a:rPr>
              <a:t>https://deliveroo.it/it/</a:t>
            </a:r>
            <a:r>
              <a:rPr lang="en-GB"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342900" lvl="0" indent="-342900" algn="just">
              <a:lnSpc>
                <a:spcPct val="115000"/>
              </a:lnSpc>
              <a:spcAft>
                <a:spcPts val="1000"/>
              </a:spcAft>
              <a:buFont typeface="+mj-lt"/>
              <a:buAutoNum type="arabicPeriod"/>
            </a:pPr>
            <a:r>
              <a:rPr lang="en-GB" sz="1800" u="sng"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hlinkClick r:id="rId4"/>
              </a:rPr>
              <a:t>https://www.ubereats.com/it</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342900" lvl="0" indent="-342900" algn="just">
              <a:lnSpc>
                <a:spcPct val="115000"/>
              </a:lnSpc>
              <a:spcAft>
                <a:spcPts val="1000"/>
              </a:spcAft>
              <a:buFont typeface="+mj-lt"/>
              <a:buAutoNum type="arabicPeriod"/>
            </a:pPr>
            <a:r>
              <a:rPr lang="it-IT" sz="1800" u="sng"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hlinkClick r:id="rId5"/>
              </a:rPr>
              <a:t>https://glovoapp.com/it/it/</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t>
            </a:r>
          </a:p>
          <a:p>
            <a:pPr marL="342900" lvl="0" indent="-342900">
              <a:lnSpc>
                <a:spcPct val="115000"/>
              </a:lnSpc>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https://itty.fish/</a:t>
            </a:r>
            <a:r>
              <a:rPr lang="it-IT"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342900" lvl="0" indent="-342900">
              <a:lnSpc>
                <a:spcPct val="115000"/>
              </a:lnSpc>
              <a:buFont typeface="+mj-lt"/>
              <a:buAutoNum type="arabicPeriod"/>
            </a:pPr>
            <a:r>
              <a:rPr lang="it-IT" sz="1800" u="sng" dirty="0">
                <a:solidFill>
                  <a:srgbClr val="373545"/>
                </a:solidFill>
                <a:effectLst/>
                <a:latin typeface="Calibri" panose="020F0502020204030204" pitchFamily="34" charset="0"/>
                <a:ea typeface="Times New Roman" panose="02020603050405020304" pitchFamily="18" charset="0"/>
                <a:cs typeface="Times New Roman" panose="02020603050405020304" pitchFamily="18" charset="0"/>
                <a:hlinkClick r:id="rId7"/>
              </a:rPr>
              <a:t>https://ajolfigastronomia.com/</a:t>
            </a:r>
            <a:endParaRPr lang="it-IT" sz="1800" u="sng" dirty="0">
              <a:solidFill>
                <a:srgbClr val="37354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it-IT" sz="1800" u="sng" dirty="0">
                <a:solidFill>
                  <a:srgbClr val="373545"/>
                </a:solidFill>
                <a:effectLst/>
                <a:latin typeface="Calibri" panose="020F0502020204030204" pitchFamily="34" charset="0"/>
                <a:ea typeface="Times New Roman" panose="02020603050405020304" pitchFamily="18" charset="0"/>
                <a:cs typeface="Times New Roman" panose="02020603050405020304" pitchFamily="18" charset="0"/>
                <a:hlinkClick r:id="rId8"/>
              </a:rPr>
              <a:t>www.sealands.it</a:t>
            </a:r>
            <a:r>
              <a:rPr lang="it-IT"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342900" lvl="0" indent="-342900">
              <a:lnSpc>
                <a:spcPct val="115000"/>
              </a:lnSpc>
              <a:buFont typeface="+mj-lt"/>
              <a:buAutoNum type="arabicPeriod"/>
            </a:pPr>
            <a:r>
              <a:rPr lang="it-IT" sz="1800" u="sng" dirty="0">
                <a:solidFill>
                  <a:srgbClr val="373545"/>
                </a:solidFill>
                <a:effectLst/>
                <a:latin typeface="Calibri" panose="020F0502020204030204" pitchFamily="34" charset="0"/>
                <a:ea typeface="Times New Roman" panose="02020603050405020304" pitchFamily="18" charset="0"/>
                <a:cs typeface="Times New Roman" panose="02020603050405020304" pitchFamily="18" charset="0"/>
                <a:hlinkClick r:id="rId9"/>
              </a:rPr>
              <a:t>https://www.cortilia.it/prodotti/pesce-carne/pesce</a:t>
            </a:r>
            <a:r>
              <a:rPr lang="it-IT"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p:txBody>
      </p:sp>
      <p:sp>
        <p:nvSpPr>
          <p:cNvPr id="6" name="Segnaposto contenuto 4">
            <a:extLst>
              <a:ext uri="{FF2B5EF4-FFF2-40B4-BE49-F238E27FC236}">
                <a16:creationId xmlns:a16="http://schemas.microsoft.com/office/drawing/2014/main" id="{3E635FF0-5C92-4EEF-A4F8-C2F487B54AE2}"/>
              </a:ext>
            </a:extLst>
          </p:cNvPr>
          <p:cNvSpPr txBox="1">
            <a:spLocks/>
          </p:cNvSpPr>
          <p:nvPr/>
        </p:nvSpPr>
        <p:spPr>
          <a:xfrm>
            <a:off x="5528734" y="1371602"/>
            <a:ext cx="3526366" cy="509269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0"/>
              </a:rPr>
              <a:t>https://www.iloveostrica.it</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1"/>
              </a:rPr>
              <a:t>https://www.nieddittas.it</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2"/>
              </a:rPr>
              <a:t>https://www.orapesce.it</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3"/>
              </a:rPr>
              <a:t>www.pescheriacostazzurra.it</a:t>
            </a:r>
            <a:r>
              <a:rPr lang="it-IT" u="sng" dirty="0">
                <a:solidFill>
                  <a:srgbClr val="6B9F25"/>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4"/>
              </a:rPr>
              <a:t>https://www.pescheriamercatodelpesce.com</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Times New Roman" panose="02020603050405020304" pitchFamily="18" charset="0"/>
                <a:cs typeface="Times New Roman" panose="02020603050405020304" pitchFamily="18" charset="0"/>
                <a:hlinkClick r:id="rId15"/>
              </a:rPr>
              <a:t>https://www.pescolo.com</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hlinkClick r:id="rId16"/>
              </a:rPr>
              <a:t>https://www.stasera-pesce-a-domicilio.it/</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hlinkClick r:id="rId17"/>
              </a:rPr>
              <a:t>https://www.thefishsociety.co.uk/</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Calibri" panose="020F0502020204030204" pitchFamily="34" charset="0"/>
                <a:cs typeface="Times New Roman" panose="02020603050405020304" pitchFamily="18" charset="0"/>
                <a:hlinkClick r:id="rId18"/>
              </a:rPr>
              <a:t>https://toscopesce.online/</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a:p>
            <a:pPr>
              <a:lnSpc>
                <a:spcPct val="115000"/>
              </a:lnSpc>
              <a:buFont typeface="+mj-lt"/>
              <a:buAutoNum type="arabicPeriod"/>
            </a:pPr>
            <a:r>
              <a:rPr lang="it-IT" u="sng" dirty="0">
                <a:solidFill>
                  <a:srgbClr val="373545"/>
                </a:solidFill>
                <a:latin typeface="Calibri" panose="020F0502020204030204" pitchFamily="34" charset="0"/>
                <a:ea typeface="Calibri" panose="020F0502020204030204" pitchFamily="34" charset="0"/>
                <a:cs typeface="Times New Roman" panose="02020603050405020304" pitchFamily="18" charset="0"/>
                <a:hlinkClick r:id="rId19"/>
              </a:rPr>
              <a:t>https://www.oltreilmare.eu/</a:t>
            </a:r>
            <a:endPar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endParaRPr>
          </a:p>
        </p:txBody>
      </p:sp>
    </p:spTree>
    <p:extLst>
      <p:ext uri="{BB962C8B-B14F-4D97-AF65-F5344CB8AC3E}">
        <p14:creationId xmlns:p14="http://schemas.microsoft.com/office/powerpoint/2010/main" val="153129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rgbClr val="0070C0"/>
                </a:solidFill>
              </a:rPr>
              <a:t>Le interviste agli operatori del settore</a:t>
            </a:r>
          </a:p>
        </p:txBody>
      </p:sp>
    </p:spTree>
    <p:extLst>
      <p:ext uri="{BB962C8B-B14F-4D97-AF65-F5344CB8AC3E}">
        <p14:creationId xmlns:p14="http://schemas.microsoft.com/office/powerpoint/2010/main" val="35797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A3AFE-AC1E-4090-83CE-0173364310BB}"/>
              </a:ext>
            </a:extLst>
          </p:cNvPr>
          <p:cNvSpPr>
            <a:spLocks noGrp="1"/>
          </p:cNvSpPr>
          <p:nvPr>
            <p:ph type="title"/>
          </p:nvPr>
        </p:nvSpPr>
        <p:spPr/>
        <p:txBody>
          <a:bodyPr/>
          <a:lstStyle/>
          <a:p>
            <a:r>
              <a:rPr lang="it-IT"/>
              <a:t>Cosa emerge dalle interviste?</a:t>
            </a:r>
            <a:endParaRPr lang="it-IT" dirty="0"/>
          </a:p>
        </p:txBody>
      </p:sp>
      <p:sp>
        <p:nvSpPr>
          <p:cNvPr id="3" name="Segnaposto contenuto 2">
            <a:extLst>
              <a:ext uri="{FF2B5EF4-FFF2-40B4-BE49-F238E27FC236}">
                <a16:creationId xmlns:a16="http://schemas.microsoft.com/office/drawing/2014/main" id="{ACF27BF3-140A-48A2-9927-3B244AB9EF85}"/>
              </a:ext>
            </a:extLst>
          </p:cNvPr>
          <p:cNvSpPr>
            <a:spLocks noGrp="1"/>
          </p:cNvSpPr>
          <p:nvPr>
            <p:ph idx="1"/>
          </p:nvPr>
        </p:nvSpPr>
        <p:spPr>
          <a:xfrm>
            <a:off x="677334" y="1638301"/>
            <a:ext cx="8596668" cy="4403062"/>
          </a:xfrm>
        </p:spPr>
        <p:txBody>
          <a:bodyPr>
            <a:normAutofit fontScale="85000" lnSpcReduction="10000"/>
          </a:bodyPr>
          <a:lstStyle/>
          <a:p>
            <a:pPr algn="just">
              <a:spcAft>
                <a:spcPts val="1000"/>
              </a:spcAft>
            </a:pPr>
            <a:r>
              <a:rPr lang="it-IT" sz="1800"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Le interviste hanno evidenziato da un lato un </a:t>
            </a:r>
            <a:r>
              <a:rPr lang="it-IT" sz="1800" b="1"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periodo di intensa attività</a:t>
            </a:r>
            <a:r>
              <a:rPr lang="it-IT" sz="1800"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anche in parte favorito dalla pandemia, da parte delle imprese ittiche intervistate, con buone opportunità di successo per le aziende particolarmente dinamiche e con attività imperniata sull’alta qualità.</a:t>
            </a:r>
            <a:endParaRPr lang="it-IT" sz="1800" i="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algn="just">
              <a:spcAft>
                <a:spcPts val="1000"/>
              </a:spcAft>
            </a:pPr>
            <a:r>
              <a:rPr lang="it-IT" sz="1800"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Si osservano, tuttavia, sia </a:t>
            </a:r>
            <a:r>
              <a:rPr lang="it-IT" sz="1800" b="1"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elementi di “fatica” (esigenza di servizio) </a:t>
            </a:r>
            <a:r>
              <a:rPr lang="it-IT" sz="1800" i="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per chi si occupa di allevamento e di pesca tentando politiche di integrazione a valle: l’ingresso «individuale» nelle attività di commercializzazione è impegnativa per chi la svolge e per alcuni essa può costituire come una “distrazione” dal core business, che è quello di pescare / allevare, tanto che in alcuni casi l’iniziale attività di commercializzazione è stata abbandonata. La soluzione dai più descritta è quella di raggiungere un livello qualitativo tale da divenire fornitore d’eccellenza di realtà focalizzate sull’e-commerce, il retail “evoluto”, il delivery.</a:t>
            </a:r>
            <a:endParaRPr lang="it-IT" sz="1800" i="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endParaRPr>
          </a:p>
          <a:p>
            <a:pPr marL="0" indent="0" algn="just">
              <a:lnSpc>
                <a:spcPct val="115000"/>
              </a:lnSpc>
              <a:buNone/>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Dal punto di vista di un “value proposition design (*)”, è possibile delineare quali possono essere i “job to be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done</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di alcune tipologie di stakeholder così come emergono dalle interviste. L’analoga sintesi riguardante i consumatori è riportata in calce ai risultati dell’indagine qualitativa (focus group) e quantitativa (CAWI).</a:t>
            </a:r>
          </a:p>
          <a:p>
            <a:pPr marL="0" indent="0">
              <a:buNone/>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Progettazione della proposta di valore, come da: A.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Osterwalder</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et al.  “Value Proposition Design”,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Strategyzer</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2015; A.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Osterwalder</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Y.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Pigneur</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“Creare Modelli di Business”,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Strategyzer</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2010</a:t>
            </a:r>
          </a:p>
        </p:txBody>
      </p:sp>
    </p:spTree>
    <p:extLst>
      <p:ext uri="{BB962C8B-B14F-4D97-AF65-F5344CB8AC3E}">
        <p14:creationId xmlns:p14="http://schemas.microsoft.com/office/powerpoint/2010/main" val="239055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45D90-2280-463A-AB7C-8C5502EC47C1}"/>
              </a:ext>
            </a:extLst>
          </p:cNvPr>
          <p:cNvSpPr>
            <a:spLocks noGrp="1"/>
          </p:cNvSpPr>
          <p:nvPr>
            <p:ph type="title"/>
          </p:nvPr>
        </p:nvSpPr>
        <p:spPr>
          <a:xfrm>
            <a:off x="677334" y="609600"/>
            <a:ext cx="3678766" cy="2298700"/>
          </a:xfrm>
        </p:spPr>
        <p:txBody>
          <a:bodyPr/>
          <a:lstStyle/>
          <a:p>
            <a:r>
              <a:rPr lang="it-IT" dirty="0"/>
              <a:t>Principali «job-to-be-</a:t>
            </a:r>
            <a:r>
              <a:rPr lang="it-IT" dirty="0" err="1"/>
              <a:t>done</a:t>
            </a:r>
            <a:r>
              <a:rPr lang="it-IT" dirty="0"/>
              <a:t>» dei produttori</a:t>
            </a:r>
          </a:p>
        </p:txBody>
      </p:sp>
      <p:pic>
        <p:nvPicPr>
          <p:cNvPr id="3" name="Immagine 2">
            <a:extLst>
              <a:ext uri="{FF2B5EF4-FFF2-40B4-BE49-F238E27FC236}">
                <a16:creationId xmlns:a16="http://schemas.microsoft.com/office/drawing/2014/main" id="{FED8A119-30BF-4767-B5C2-85CC13EC79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03221" y="289877"/>
            <a:ext cx="6255279" cy="6149023"/>
          </a:xfrm>
          <a:prstGeom prst="rect">
            <a:avLst/>
          </a:prstGeom>
          <a:noFill/>
        </p:spPr>
      </p:pic>
    </p:spTree>
    <p:extLst>
      <p:ext uri="{BB962C8B-B14F-4D97-AF65-F5344CB8AC3E}">
        <p14:creationId xmlns:p14="http://schemas.microsoft.com/office/powerpoint/2010/main" val="100380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45D90-2280-463A-AB7C-8C5502EC47C1}"/>
              </a:ext>
            </a:extLst>
          </p:cNvPr>
          <p:cNvSpPr>
            <a:spLocks noGrp="1"/>
          </p:cNvSpPr>
          <p:nvPr>
            <p:ph type="title"/>
          </p:nvPr>
        </p:nvSpPr>
        <p:spPr>
          <a:xfrm>
            <a:off x="677334" y="609600"/>
            <a:ext cx="3678766" cy="2298700"/>
          </a:xfrm>
        </p:spPr>
        <p:txBody>
          <a:bodyPr/>
          <a:lstStyle/>
          <a:p>
            <a:r>
              <a:rPr lang="it-IT" dirty="0"/>
              <a:t>Principali «job-to-be-</a:t>
            </a:r>
            <a:r>
              <a:rPr lang="it-IT" dirty="0" err="1"/>
              <a:t>done</a:t>
            </a:r>
            <a:r>
              <a:rPr lang="it-IT" dirty="0"/>
              <a:t>» dei potenziali clienti B2B</a:t>
            </a:r>
          </a:p>
        </p:txBody>
      </p:sp>
      <p:pic>
        <p:nvPicPr>
          <p:cNvPr id="4" name="Immagine 3">
            <a:extLst>
              <a:ext uri="{FF2B5EF4-FFF2-40B4-BE49-F238E27FC236}">
                <a16:creationId xmlns:a16="http://schemas.microsoft.com/office/drawing/2014/main" id="{C6DD2111-EE97-44AA-B8CF-EE67B51DCD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2650" y="904557"/>
            <a:ext cx="7029450" cy="5496243"/>
          </a:xfrm>
          <a:prstGeom prst="rect">
            <a:avLst/>
          </a:prstGeom>
          <a:noFill/>
        </p:spPr>
      </p:pic>
      <p:sp>
        <p:nvSpPr>
          <p:cNvPr id="5" name="Ovale 4">
            <a:extLst>
              <a:ext uri="{FF2B5EF4-FFF2-40B4-BE49-F238E27FC236}">
                <a16:creationId xmlns:a16="http://schemas.microsoft.com/office/drawing/2014/main" id="{AFC80C63-84B7-49F2-9637-46B8655B15D4}"/>
              </a:ext>
            </a:extLst>
          </p:cNvPr>
          <p:cNvSpPr/>
          <p:nvPr/>
        </p:nvSpPr>
        <p:spPr>
          <a:xfrm>
            <a:off x="10115550" y="3652678"/>
            <a:ext cx="1943100" cy="15367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a:t>Il nodo della logistica</a:t>
            </a:r>
          </a:p>
        </p:txBody>
      </p:sp>
      <p:cxnSp>
        <p:nvCxnSpPr>
          <p:cNvPr id="13" name="Connettore 2 12">
            <a:extLst>
              <a:ext uri="{FF2B5EF4-FFF2-40B4-BE49-F238E27FC236}">
                <a16:creationId xmlns:a16="http://schemas.microsoft.com/office/drawing/2014/main" id="{F38A2B9B-F1B1-450C-A8D5-94E5B073F48F}"/>
              </a:ext>
            </a:extLst>
          </p:cNvPr>
          <p:cNvCxnSpPr/>
          <p:nvPr/>
        </p:nvCxnSpPr>
        <p:spPr>
          <a:xfrm flipH="1" flipV="1">
            <a:off x="9004300" y="4203700"/>
            <a:ext cx="1079500" cy="241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EC415FD8-4794-4959-9EAA-3D62A7DD6E6F}"/>
              </a:ext>
            </a:extLst>
          </p:cNvPr>
          <p:cNvCxnSpPr>
            <a:stCxn id="5" idx="1"/>
          </p:cNvCxnSpPr>
          <p:nvPr/>
        </p:nvCxnSpPr>
        <p:spPr>
          <a:xfrm flipH="1" flipV="1">
            <a:off x="8207375" y="2552700"/>
            <a:ext cx="2192735" cy="1325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FE6C3EC-2A14-470B-A7A8-0C22DC529D9B}"/>
              </a:ext>
            </a:extLst>
          </p:cNvPr>
          <p:cNvCxnSpPr>
            <a:stCxn id="5" idx="4"/>
          </p:cNvCxnSpPr>
          <p:nvPr/>
        </p:nvCxnSpPr>
        <p:spPr>
          <a:xfrm flipH="1">
            <a:off x="8648700" y="5189378"/>
            <a:ext cx="2438400" cy="764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2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583287-A12C-4971-BA37-D88DB4C68B3F}"/>
              </a:ext>
            </a:extLst>
          </p:cNvPr>
          <p:cNvSpPr>
            <a:spLocks noGrp="1"/>
          </p:cNvSpPr>
          <p:nvPr>
            <p:ph type="title"/>
          </p:nvPr>
        </p:nvSpPr>
        <p:spPr/>
        <p:txBody>
          <a:bodyPr/>
          <a:lstStyle/>
          <a:p>
            <a:r>
              <a:rPr lang="it-IT" dirty="0"/>
              <a:t>La tecnologia HPP</a:t>
            </a:r>
          </a:p>
        </p:txBody>
      </p:sp>
      <p:sp>
        <p:nvSpPr>
          <p:cNvPr id="3" name="Segnaposto contenuto 2">
            <a:extLst>
              <a:ext uri="{FF2B5EF4-FFF2-40B4-BE49-F238E27FC236}">
                <a16:creationId xmlns:a16="http://schemas.microsoft.com/office/drawing/2014/main" id="{A2EC7D7C-D054-4954-A75B-709DF77B37F9}"/>
              </a:ext>
            </a:extLst>
          </p:cNvPr>
          <p:cNvSpPr>
            <a:spLocks noGrp="1"/>
          </p:cNvSpPr>
          <p:nvPr>
            <p:ph idx="1"/>
          </p:nvPr>
        </p:nvSpPr>
        <p:spPr>
          <a:xfrm>
            <a:off x="677334" y="1600201"/>
            <a:ext cx="8596668" cy="4441162"/>
          </a:xfrm>
        </p:spPr>
        <p:txBody>
          <a:bodyPr>
            <a:normAutofit/>
          </a:bodyPr>
          <a:lstStyle/>
          <a:p>
            <a:r>
              <a:rPr lang="it-IT">
                <a:solidFill>
                  <a:srgbClr val="002060"/>
                </a:solidFill>
              </a:rPr>
              <a:t>Aumenta la shelf-life del prodotto a 30 giorni, senza alterazioni organolettiche o nutrizionali del prodotto</a:t>
            </a:r>
          </a:p>
          <a:p>
            <a:r>
              <a:rPr lang="it-IT">
                <a:solidFill>
                  <a:srgbClr val="002060"/>
                </a:solidFill>
              </a:rPr>
              <a:t>Elimina le contaminazioni da anisakis</a:t>
            </a:r>
          </a:p>
          <a:p>
            <a:r>
              <a:rPr lang="it-IT">
                <a:solidFill>
                  <a:srgbClr val="002060"/>
                </a:solidFill>
              </a:rPr>
              <a:t>In conto lavorazione, costa 65-70 centesimi per kg lavorato</a:t>
            </a:r>
          </a:p>
          <a:p>
            <a:r>
              <a:rPr lang="it-IT">
                <a:solidFill>
                  <a:srgbClr val="002060"/>
                </a:solidFill>
              </a:rPr>
              <a:t>Il prodotto arriva confezionato (anche con logo). Confezioni, vaschette (di pezzatura libera, purché possa essere maneggiata dagli operatori) vanno collocati preferibilmente in casse bin (cassette se si teme lo schiacciamento del prodotto). Si può testare la confezione.</a:t>
            </a:r>
          </a:p>
          <a:p>
            <a:r>
              <a:rPr lang="it-IT">
                <a:solidFill>
                  <a:srgbClr val="002060"/>
                </a:solidFill>
              </a:rPr>
              <a:t>L’impianto di Traversetolo (PR) arriva a lavorare circa 3 tonnellate all’ora con 2 macchine.</a:t>
            </a:r>
          </a:p>
          <a:p>
            <a:endParaRPr lang="it-IT" dirty="0">
              <a:solidFill>
                <a:srgbClr val="002060"/>
              </a:solidFill>
            </a:endParaRPr>
          </a:p>
        </p:txBody>
      </p:sp>
      <p:pic>
        <p:nvPicPr>
          <p:cNvPr id="5" name="Immagine 4">
            <a:extLst>
              <a:ext uri="{FF2B5EF4-FFF2-40B4-BE49-F238E27FC236}">
                <a16:creationId xmlns:a16="http://schemas.microsoft.com/office/drawing/2014/main" id="{3981A6BA-9D34-41DE-82FD-4B9551456DD6}"/>
              </a:ext>
            </a:extLst>
          </p:cNvPr>
          <p:cNvPicPr>
            <a:picLocks noChangeAspect="1"/>
          </p:cNvPicPr>
          <p:nvPr/>
        </p:nvPicPr>
        <p:blipFill>
          <a:blip r:embed="rId2"/>
          <a:stretch>
            <a:fillRect/>
          </a:stretch>
        </p:blipFill>
        <p:spPr>
          <a:xfrm>
            <a:off x="8115300" y="335977"/>
            <a:ext cx="3045011" cy="2528447"/>
          </a:xfrm>
          <a:prstGeom prst="rect">
            <a:avLst/>
          </a:prstGeom>
          <a:ln>
            <a:noFill/>
          </a:ln>
          <a:effectLst>
            <a:softEdge rad="112500"/>
          </a:effectLst>
        </p:spPr>
      </p:pic>
      <p:pic>
        <p:nvPicPr>
          <p:cNvPr id="1026" name="Picture 2">
            <a:extLst>
              <a:ext uri="{FF2B5EF4-FFF2-40B4-BE49-F238E27FC236}">
                <a16:creationId xmlns:a16="http://schemas.microsoft.com/office/drawing/2014/main" id="{6B6FD1E1-77BE-4C1B-8EF3-D9E540034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998" y="5069817"/>
            <a:ext cx="5108402" cy="162688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5FF8ABA6-5ABE-4F73-874A-5F0B9A01DDA8}"/>
              </a:ext>
            </a:extLst>
          </p:cNvPr>
          <p:cNvSpPr txBox="1"/>
          <p:nvPr/>
        </p:nvSpPr>
        <p:spPr>
          <a:xfrm>
            <a:off x="8914487" y="363379"/>
            <a:ext cx="1739579" cy="246221"/>
          </a:xfrm>
          <a:prstGeom prst="rect">
            <a:avLst/>
          </a:prstGeom>
          <a:noFill/>
        </p:spPr>
        <p:txBody>
          <a:bodyPr wrap="none" rtlCol="0">
            <a:spAutoFit/>
          </a:bodyPr>
          <a:lstStyle/>
          <a:p>
            <a:r>
              <a:rPr lang="it-IT" sz="1000" dirty="0"/>
              <a:t>Un impianto HPP operativo</a:t>
            </a:r>
          </a:p>
        </p:txBody>
      </p:sp>
    </p:spTree>
    <p:extLst>
      <p:ext uri="{BB962C8B-B14F-4D97-AF65-F5344CB8AC3E}">
        <p14:creationId xmlns:p14="http://schemas.microsoft.com/office/powerpoint/2010/main" val="81195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rgbClr val="0070C0"/>
                </a:solidFill>
              </a:rPr>
              <a:t>L’indagine field sui consumatori</a:t>
            </a:r>
          </a:p>
        </p:txBody>
      </p:sp>
    </p:spTree>
    <p:extLst>
      <p:ext uri="{BB962C8B-B14F-4D97-AF65-F5344CB8AC3E}">
        <p14:creationId xmlns:p14="http://schemas.microsoft.com/office/powerpoint/2010/main" val="257661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p:txBody>
          <a:bodyPr/>
          <a:lstStyle/>
          <a:p>
            <a:r>
              <a:rPr lang="it-IT" dirty="0"/>
              <a:t>L’obiettivo dello studio</a:t>
            </a:r>
          </a:p>
        </p:txBody>
      </p:sp>
      <p:sp>
        <p:nvSpPr>
          <p:cNvPr id="4" name="Segnaposto contenuto 3">
            <a:extLst>
              <a:ext uri="{FF2B5EF4-FFF2-40B4-BE49-F238E27FC236}">
                <a16:creationId xmlns:a16="http://schemas.microsoft.com/office/drawing/2014/main" id="{15AAF0B1-33DD-45E5-8B83-864D34224931}"/>
              </a:ext>
            </a:extLst>
          </p:cNvPr>
          <p:cNvSpPr>
            <a:spLocks noGrp="1"/>
          </p:cNvSpPr>
          <p:nvPr>
            <p:ph idx="1"/>
          </p:nvPr>
        </p:nvSpPr>
        <p:spPr>
          <a:xfrm>
            <a:off x="600197" y="2135412"/>
            <a:ext cx="5495803" cy="3263020"/>
          </a:xfrm>
          <a:solidFill>
            <a:schemeClr val="accent1">
              <a:lumMod val="40000"/>
              <a:lumOff val="60000"/>
            </a:schemeClr>
          </a:solidFill>
        </p:spPr>
        <p:txBody>
          <a:bodyPr>
            <a:normAutofit fontScale="92500" lnSpcReduction="20000"/>
          </a:bodyPr>
          <a:lstStyle/>
          <a:p>
            <a:pPr marL="0" indent="0" algn="just">
              <a:lnSpc>
                <a:spcPct val="150000"/>
              </a:lnSpc>
              <a:spcAft>
                <a:spcPts val="1200"/>
              </a:spcAft>
              <a:buNone/>
            </a:pPr>
            <a:r>
              <a:rPr lang="it-IT" sz="24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Verificare ed impostare l’opportunità di </a:t>
            </a:r>
            <a:r>
              <a:rPr lang="it-IT" sz="2400" b="1" dirty="0">
                <a:solidFill>
                  <a:srgbClr val="0070C0"/>
                </a:solidFill>
                <a:effectLst/>
                <a:latin typeface="Avenir Next LT Pro" panose="020B0504020202020204" pitchFamily="34" charset="0"/>
                <a:ea typeface="MS Mincho" panose="02020609040205080304" pitchFamily="49" charset="-128"/>
                <a:cs typeface="Biome Light" panose="020B0303030204020804" pitchFamily="34" charset="0"/>
              </a:rPr>
              <a:t>sviluppare nuovi canali per il commercio di prodotti ittici </a:t>
            </a:r>
            <a:r>
              <a:rPr lang="it-IT" sz="2400" b="1" dirty="0">
                <a:solidFill>
                  <a:srgbClr val="0070C0"/>
                </a:solidFill>
                <a:latin typeface="Avenir Next LT Pro" panose="020B0504020202020204" pitchFamily="34" charset="0"/>
                <a:ea typeface="MS Mincho" panose="02020609040205080304" pitchFamily="49" charset="-128"/>
                <a:cs typeface="Biome Light" panose="020B0303030204020804" pitchFamily="34" charset="0"/>
              </a:rPr>
              <a:t>(e-commerce, food delivery…)</a:t>
            </a:r>
            <a:r>
              <a:rPr lang="it-IT" sz="2400"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rPr>
              <a:t>, </a:t>
            </a:r>
            <a:r>
              <a:rPr lang="it-IT" sz="24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con una forte attenzione al rafforzamento del posizionamento competitivo delle imprese sul mercato nazionale.</a:t>
            </a:r>
          </a:p>
        </p:txBody>
      </p:sp>
      <p:sp>
        <p:nvSpPr>
          <p:cNvPr id="5" name="Segnaposto contenuto 3">
            <a:extLst>
              <a:ext uri="{FF2B5EF4-FFF2-40B4-BE49-F238E27FC236}">
                <a16:creationId xmlns:a16="http://schemas.microsoft.com/office/drawing/2014/main" id="{ECF437A7-5168-4958-9D53-C10EA10F8703}"/>
              </a:ext>
            </a:extLst>
          </p:cNvPr>
          <p:cNvSpPr txBox="1">
            <a:spLocks/>
          </p:cNvSpPr>
          <p:nvPr/>
        </p:nvSpPr>
        <p:spPr>
          <a:xfrm>
            <a:off x="6310200" y="794190"/>
            <a:ext cx="5373799" cy="5746310"/>
          </a:xfrm>
          <a:prstGeom prst="rect">
            <a:avLst/>
          </a:prstGeom>
          <a:solidFill>
            <a:schemeClr val="accent1">
              <a:lumMod val="40000"/>
              <a:lumOff val="60000"/>
            </a:schemeClr>
          </a:solidFill>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gn="just">
              <a:lnSpc>
                <a:spcPct val="150000"/>
              </a:lnSpc>
              <a:spcAft>
                <a:spcPts val="1200"/>
              </a:spcAft>
              <a:buClr>
                <a:srgbClr val="0070C0"/>
              </a:buClr>
              <a:buFont typeface="Wingdings" panose="05000000000000000000" pitchFamily="2"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Comprensione dei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trend</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e delle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strategie</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in atto e sviluppo delle loro implicazioni</a:t>
            </a:r>
          </a:p>
          <a:p>
            <a:pPr lvl="0" algn="just">
              <a:lnSpc>
                <a:spcPct val="150000"/>
              </a:lnSpc>
              <a:spcAft>
                <a:spcPts val="1200"/>
              </a:spcAft>
              <a:buClr>
                <a:srgbClr val="0070C0"/>
              </a:buClr>
              <a:buFont typeface="Wingdings" panose="05000000000000000000" pitchFamily="2"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Individuazione dei cosiddetti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spazi di mercato</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(esigenze non completamente soddisfatte, o potenzialmente emergenti, lungo tutta la filiera: dai “punti di debolezza” percepiti dai produttori (pesca / allevamento) circa la propria attività, alle esigenze dei canali distributivi (e-commerce, delivery), fino agli obiettivi e ai margini di “acculturamento” dei consumatori;</a:t>
            </a:r>
          </a:p>
          <a:p>
            <a:pPr lvl="0" algn="just">
              <a:lnSpc>
                <a:spcPct val="150000"/>
              </a:lnSpc>
              <a:spcAft>
                <a:spcPts val="1200"/>
              </a:spcAft>
              <a:buClr>
                <a:srgbClr val="0070C0"/>
              </a:buClr>
              <a:buFont typeface="Wingdings" panose="05000000000000000000" pitchFamily="2"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Impostazione di una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business idea</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un business model, ed un “value proposition design” o progettazione della proposta di valore: individuare e circostanziare una modalità per creare valore, a partire dagli asset disponibili o implementabili, coerente con l’obiettivo di proporre e testare una via di accesso al mercato che permetta alla pesca ed acquacoltura italiana di conseguire un valore aggiunto, una profittabilità coerente con gli oggettivi elementi di valore messi a disposizione del mercato.</a:t>
            </a:r>
          </a:p>
        </p:txBody>
      </p:sp>
    </p:spTree>
    <p:extLst>
      <p:ext uri="{BB962C8B-B14F-4D97-AF65-F5344CB8AC3E}">
        <p14:creationId xmlns:p14="http://schemas.microsoft.com/office/powerpoint/2010/main" val="3479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4FAFA3-D315-4ABB-8196-606743B99DFA}"/>
              </a:ext>
            </a:extLst>
          </p:cNvPr>
          <p:cNvSpPr>
            <a:spLocks noGrp="1"/>
          </p:cNvSpPr>
          <p:nvPr>
            <p:ph type="title"/>
          </p:nvPr>
        </p:nvSpPr>
        <p:spPr/>
        <p:txBody>
          <a:bodyPr/>
          <a:lstStyle/>
          <a:p>
            <a:r>
              <a:rPr lang="it-IT" dirty="0"/>
              <a:t>Indagine qualitativa e quantitativa</a:t>
            </a:r>
          </a:p>
        </p:txBody>
      </p:sp>
      <p:sp>
        <p:nvSpPr>
          <p:cNvPr id="11" name="Rettangolo 10">
            <a:extLst>
              <a:ext uri="{FF2B5EF4-FFF2-40B4-BE49-F238E27FC236}">
                <a16:creationId xmlns:a16="http://schemas.microsoft.com/office/drawing/2014/main" id="{EC7B8F41-AA4C-45FE-9E9B-9E347FC4E621}"/>
              </a:ext>
            </a:extLst>
          </p:cNvPr>
          <p:cNvSpPr/>
          <p:nvPr/>
        </p:nvSpPr>
        <p:spPr>
          <a:xfrm>
            <a:off x="901700" y="1295400"/>
            <a:ext cx="4872567"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Focus group (online, causa covid)</a:t>
            </a:r>
          </a:p>
        </p:txBody>
      </p:sp>
      <p:sp>
        <p:nvSpPr>
          <p:cNvPr id="12" name="Rettangolo 11">
            <a:extLst>
              <a:ext uri="{FF2B5EF4-FFF2-40B4-BE49-F238E27FC236}">
                <a16:creationId xmlns:a16="http://schemas.microsoft.com/office/drawing/2014/main" id="{BF195919-2106-4485-BE54-8BD875D019DC}"/>
              </a:ext>
            </a:extLst>
          </p:cNvPr>
          <p:cNvSpPr/>
          <p:nvPr/>
        </p:nvSpPr>
        <p:spPr>
          <a:xfrm>
            <a:off x="901700" y="2413000"/>
            <a:ext cx="4872567" cy="355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85750" indent="-285750">
              <a:spcAft>
                <a:spcPts val="600"/>
              </a:spcAft>
              <a:buFont typeface="Arial" panose="020B0604020202020204" pitchFamily="34" charset="0"/>
              <a:buChar char="•"/>
            </a:pPr>
            <a:r>
              <a:rPr lang="it-IT" sz="1200" dirty="0">
                <a:solidFill>
                  <a:srgbClr val="002060"/>
                </a:solidFill>
              </a:rPr>
              <a:t>Panel di 8-10 persone che dibattono un soggetto sotto la guida di un moderatore, il cui compito è di far emergere opinioni e vissuti, coinvolgendo tutti i partecipanti e mettendo a confronto le diverse idee</a:t>
            </a:r>
          </a:p>
          <a:p>
            <a:pPr marL="285750" indent="-285750">
              <a:spcAft>
                <a:spcPts val="600"/>
              </a:spcAft>
              <a:buFont typeface="Arial" panose="020B0604020202020204" pitchFamily="34" charset="0"/>
              <a:buChar char="•"/>
            </a:pPr>
            <a:r>
              <a:rPr lang="it-IT" sz="1200" dirty="0">
                <a:solidFill>
                  <a:srgbClr val="002060"/>
                </a:solidFill>
              </a:rPr>
              <a:t>Lo scopo è quello di approfondire il vissuto del consumatore, fornendo le basi per domande più appropriate in sede di indagine quantitativa </a:t>
            </a:r>
          </a:p>
          <a:p>
            <a:pPr marL="285750" indent="-285750">
              <a:spcAft>
                <a:spcPts val="600"/>
              </a:spcAft>
              <a:buFont typeface="Arial" panose="020B0604020202020204" pitchFamily="34" charset="0"/>
              <a:buChar char="•"/>
            </a:pPr>
            <a:r>
              <a:rPr lang="it-IT" sz="1200" dirty="0">
                <a:solidFill>
                  <a:srgbClr val="002060"/>
                </a:solidFill>
              </a:rPr>
              <a:t>I gruppi sono ristretti e non rappresentativi dell’universo, tuttavia i partecipanti sono stati scelti tra:</a:t>
            </a:r>
          </a:p>
          <a:p>
            <a:pPr marL="685800" lvl="1" indent="-228600">
              <a:spcAft>
                <a:spcPts val="600"/>
              </a:spcAft>
              <a:buAutoNum type="alphaLcParenR"/>
            </a:pPr>
            <a:r>
              <a:rPr lang="it-IT" sz="1200" dirty="0">
                <a:solidFill>
                  <a:srgbClr val="002060"/>
                </a:solidFill>
              </a:rPr>
              <a:t>gli appartenenti a nuclei familiari di  fascia socioeconomica medio-alta. Si tratta, infatti, di temi legati alla valorizzazione di prodotti, ed occorre pertanto ottenere le risposte di soggetti in grado, in caso di gradimento, di esprimere una concreta </a:t>
            </a:r>
            <a:r>
              <a:rPr lang="it-IT" sz="1200" dirty="0" err="1">
                <a:solidFill>
                  <a:srgbClr val="002060"/>
                </a:solidFill>
              </a:rPr>
              <a:t>willingness</a:t>
            </a:r>
            <a:r>
              <a:rPr lang="it-IT" sz="1200" dirty="0">
                <a:solidFill>
                  <a:srgbClr val="002060"/>
                </a:solidFill>
              </a:rPr>
              <a:t> to </a:t>
            </a:r>
            <a:r>
              <a:rPr lang="it-IT" sz="1200" dirty="0" err="1">
                <a:solidFill>
                  <a:srgbClr val="002060"/>
                </a:solidFill>
              </a:rPr>
              <a:t>pay</a:t>
            </a:r>
            <a:r>
              <a:rPr lang="it-IT" sz="1200" dirty="0">
                <a:solidFill>
                  <a:srgbClr val="002060"/>
                </a:solidFill>
              </a:rPr>
              <a:t>;</a:t>
            </a:r>
          </a:p>
          <a:p>
            <a:pPr marL="685800" lvl="1" indent="-228600">
              <a:spcAft>
                <a:spcPts val="600"/>
              </a:spcAft>
              <a:buAutoNum type="alphaLcParenR"/>
            </a:pPr>
            <a:r>
              <a:rPr lang="it-IT" sz="1200" dirty="0">
                <a:solidFill>
                  <a:srgbClr val="002060"/>
                </a:solidFill>
              </a:rPr>
              <a:t>i residenti in aree interne, per ridurre la presenza di esperti di pesce che si riforniscono in pescherie di zone costiere</a:t>
            </a:r>
          </a:p>
        </p:txBody>
      </p:sp>
      <p:sp>
        <p:nvSpPr>
          <p:cNvPr id="13" name="Rettangolo 12">
            <a:extLst>
              <a:ext uri="{FF2B5EF4-FFF2-40B4-BE49-F238E27FC236}">
                <a16:creationId xmlns:a16="http://schemas.microsoft.com/office/drawing/2014/main" id="{C388A390-283A-4CDF-A20A-B07EC46FE08A}"/>
              </a:ext>
            </a:extLst>
          </p:cNvPr>
          <p:cNvSpPr/>
          <p:nvPr/>
        </p:nvSpPr>
        <p:spPr>
          <a:xfrm>
            <a:off x="6915149" y="1295400"/>
            <a:ext cx="3898899" cy="1028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Indagine quantitativa (CAWI*)</a:t>
            </a:r>
          </a:p>
        </p:txBody>
      </p:sp>
      <p:sp>
        <p:nvSpPr>
          <p:cNvPr id="14" name="Rettangolo 13">
            <a:extLst>
              <a:ext uri="{FF2B5EF4-FFF2-40B4-BE49-F238E27FC236}">
                <a16:creationId xmlns:a16="http://schemas.microsoft.com/office/drawing/2014/main" id="{87FA5593-C20B-4C45-BC03-E3AECD9AD483}"/>
              </a:ext>
            </a:extLst>
          </p:cNvPr>
          <p:cNvSpPr/>
          <p:nvPr/>
        </p:nvSpPr>
        <p:spPr>
          <a:xfrm>
            <a:off x="6915149" y="2463801"/>
            <a:ext cx="3898899" cy="3073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171450" indent="-171450">
              <a:spcAft>
                <a:spcPts val="600"/>
              </a:spcAft>
              <a:buFont typeface="Arial" panose="020B0604020202020204" pitchFamily="34" charset="0"/>
              <a:buChar char="•"/>
            </a:pPr>
            <a:r>
              <a:rPr lang="it-IT" sz="1200" dirty="0">
                <a:solidFill>
                  <a:srgbClr val="002060"/>
                </a:solidFill>
              </a:rPr>
              <a:t>Il fornitore mette a disposizione il proprio panel di partecipanti in modo mirato, rispondendo alle esigenze dell’indagine. </a:t>
            </a:r>
          </a:p>
          <a:p>
            <a:pPr marL="171450" indent="-171450">
              <a:spcAft>
                <a:spcPts val="600"/>
              </a:spcAft>
              <a:buFont typeface="Arial" panose="020B0604020202020204" pitchFamily="34" charset="0"/>
              <a:buChar char="•"/>
            </a:pPr>
            <a:r>
              <a:rPr lang="it-IT" sz="1200" dirty="0">
                <a:solidFill>
                  <a:srgbClr val="002060"/>
                </a:solidFill>
              </a:rPr>
              <a:t>In questo caso, così come per i focus group, il campione attivato era rappresentativo della popolazione italiana di fascia socio-economica medio – alta. </a:t>
            </a:r>
          </a:p>
        </p:txBody>
      </p:sp>
      <p:sp>
        <p:nvSpPr>
          <p:cNvPr id="15" name="CasellaDiTesto 14">
            <a:extLst>
              <a:ext uri="{FF2B5EF4-FFF2-40B4-BE49-F238E27FC236}">
                <a16:creationId xmlns:a16="http://schemas.microsoft.com/office/drawing/2014/main" id="{C66963A6-E2A6-4D0D-882A-493D4606E6F3}"/>
              </a:ext>
            </a:extLst>
          </p:cNvPr>
          <p:cNvSpPr txBox="1"/>
          <p:nvPr/>
        </p:nvSpPr>
        <p:spPr>
          <a:xfrm>
            <a:off x="8108442" y="2062490"/>
            <a:ext cx="2593980" cy="261610"/>
          </a:xfrm>
          <a:prstGeom prst="rect">
            <a:avLst/>
          </a:prstGeom>
          <a:noFill/>
        </p:spPr>
        <p:txBody>
          <a:bodyPr wrap="none" rtlCol="0">
            <a:spAutoFit/>
          </a:bodyPr>
          <a:lstStyle/>
          <a:p>
            <a:r>
              <a:rPr lang="it-IT" sz="1100" dirty="0"/>
              <a:t>* Computer </a:t>
            </a:r>
            <a:r>
              <a:rPr lang="it-IT" sz="1100" dirty="0" err="1"/>
              <a:t>Assisted</a:t>
            </a:r>
            <a:r>
              <a:rPr lang="it-IT" sz="1100" dirty="0"/>
              <a:t> Web </a:t>
            </a:r>
            <a:r>
              <a:rPr lang="it-IT" sz="1100" dirty="0" err="1"/>
              <a:t>Interviewing</a:t>
            </a:r>
            <a:endParaRPr lang="it-IT" sz="1100" dirty="0"/>
          </a:p>
        </p:txBody>
      </p:sp>
      <p:sp>
        <p:nvSpPr>
          <p:cNvPr id="18" name="Freccia a pentagono 17">
            <a:extLst>
              <a:ext uri="{FF2B5EF4-FFF2-40B4-BE49-F238E27FC236}">
                <a16:creationId xmlns:a16="http://schemas.microsoft.com/office/drawing/2014/main" id="{4A73C0BD-6407-4F34-ABC4-C859A6816567}"/>
              </a:ext>
            </a:extLst>
          </p:cNvPr>
          <p:cNvSpPr/>
          <p:nvPr/>
        </p:nvSpPr>
        <p:spPr>
          <a:xfrm>
            <a:off x="5969000" y="2794000"/>
            <a:ext cx="774700" cy="185420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165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3C665-474D-452D-8C72-21904A1B1480}"/>
              </a:ext>
            </a:extLst>
          </p:cNvPr>
          <p:cNvSpPr>
            <a:spLocks noGrp="1"/>
          </p:cNvSpPr>
          <p:nvPr>
            <p:ph type="title"/>
          </p:nvPr>
        </p:nvSpPr>
        <p:spPr/>
        <p:txBody>
          <a:bodyPr/>
          <a:lstStyle/>
          <a:p>
            <a:r>
              <a:rPr lang="it-IT" dirty="0"/>
              <a:t>Focus group</a:t>
            </a:r>
          </a:p>
        </p:txBody>
      </p:sp>
      <p:graphicFrame>
        <p:nvGraphicFramePr>
          <p:cNvPr id="5" name="Tabella 5">
            <a:extLst>
              <a:ext uri="{FF2B5EF4-FFF2-40B4-BE49-F238E27FC236}">
                <a16:creationId xmlns:a16="http://schemas.microsoft.com/office/drawing/2014/main" id="{27501F45-A5B9-4B4E-BF63-F17E149DEA66}"/>
              </a:ext>
            </a:extLst>
          </p:cNvPr>
          <p:cNvGraphicFramePr>
            <a:graphicFrameLocks noGrp="1"/>
          </p:cNvGraphicFramePr>
          <p:nvPr>
            <p:extLst>
              <p:ext uri="{D42A27DB-BD31-4B8C-83A1-F6EECF244321}">
                <p14:modId xmlns:p14="http://schemas.microsoft.com/office/powerpoint/2010/main" val="1752400680"/>
              </p:ext>
            </p:extLst>
          </p:nvPr>
        </p:nvGraphicFramePr>
        <p:xfrm>
          <a:off x="493180" y="1270000"/>
          <a:ext cx="11205640" cy="5267356"/>
        </p:xfrm>
        <a:graphic>
          <a:graphicData uri="http://schemas.openxmlformats.org/drawingml/2006/table">
            <a:tbl>
              <a:tblPr firstRow="1" bandRow="1">
                <a:tableStyleId>{5C22544A-7EE6-4342-B048-85BDC9FD1C3A}</a:tableStyleId>
              </a:tblPr>
              <a:tblGrid>
                <a:gridCol w="2801410">
                  <a:extLst>
                    <a:ext uri="{9D8B030D-6E8A-4147-A177-3AD203B41FA5}">
                      <a16:colId xmlns:a16="http://schemas.microsoft.com/office/drawing/2014/main" val="1275622237"/>
                    </a:ext>
                  </a:extLst>
                </a:gridCol>
                <a:gridCol w="2801410">
                  <a:extLst>
                    <a:ext uri="{9D8B030D-6E8A-4147-A177-3AD203B41FA5}">
                      <a16:colId xmlns:a16="http://schemas.microsoft.com/office/drawing/2014/main" val="1969969703"/>
                    </a:ext>
                  </a:extLst>
                </a:gridCol>
                <a:gridCol w="2801410">
                  <a:extLst>
                    <a:ext uri="{9D8B030D-6E8A-4147-A177-3AD203B41FA5}">
                      <a16:colId xmlns:a16="http://schemas.microsoft.com/office/drawing/2014/main" val="1141093781"/>
                    </a:ext>
                  </a:extLst>
                </a:gridCol>
                <a:gridCol w="2801410">
                  <a:extLst>
                    <a:ext uri="{9D8B030D-6E8A-4147-A177-3AD203B41FA5}">
                      <a16:colId xmlns:a16="http://schemas.microsoft.com/office/drawing/2014/main" val="3978609065"/>
                    </a:ext>
                  </a:extLst>
                </a:gridCol>
              </a:tblGrid>
              <a:tr h="494145">
                <a:tc>
                  <a:txBody>
                    <a:bodyPr/>
                    <a:lstStyle/>
                    <a:p>
                      <a:pPr algn="ctr"/>
                      <a:endParaRPr lang="it-IT"/>
                    </a:p>
                  </a:txBody>
                  <a:tcPr/>
                </a:tc>
                <a:tc>
                  <a:txBody>
                    <a:bodyPr/>
                    <a:lstStyle/>
                    <a:p>
                      <a:pPr algn="ctr"/>
                      <a:r>
                        <a:rPr lang="it-IT" dirty="0"/>
                        <a:t>Emilia-Romagna</a:t>
                      </a:r>
                    </a:p>
                  </a:txBody>
                  <a:tcPr/>
                </a:tc>
                <a:tc>
                  <a:txBody>
                    <a:bodyPr/>
                    <a:lstStyle/>
                    <a:p>
                      <a:pPr algn="ctr"/>
                      <a:r>
                        <a:rPr lang="it-IT" dirty="0"/>
                        <a:t>Lombardia</a:t>
                      </a:r>
                    </a:p>
                  </a:txBody>
                  <a:tcPr/>
                </a:tc>
                <a:tc>
                  <a:txBody>
                    <a:bodyPr/>
                    <a:lstStyle/>
                    <a:p>
                      <a:pPr algn="ctr"/>
                      <a:r>
                        <a:rPr lang="it-IT" dirty="0"/>
                        <a:t>Italia centrale</a:t>
                      </a:r>
                    </a:p>
                  </a:txBody>
                  <a:tcPr/>
                </a:tc>
                <a:extLst>
                  <a:ext uri="{0D108BD9-81ED-4DB2-BD59-A6C34878D82A}">
                    <a16:rowId xmlns:a16="http://schemas.microsoft.com/office/drawing/2014/main" val="422528724"/>
                  </a:ext>
                </a:extLst>
              </a:tr>
              <a:tr h="494145">
                <a:tc>
                  <a:txBody>
                    <a:bodyPr/>
                    <a:lstStyle/>
                    <a:p>
                      <a:pPr algn="ctr"/>
                      <a:r>
                        <a:rPr lang="it-IT" sz="1400" dirty="0">
                          <a:solidFill>
                            <a:srgbClr val="002060"/>
                          </a:solidFill>
                        </a:rPr>
                        <a:t>data di conduzione</a:t>
                      </a:r>
                    </a:p>
                  </a:txBody>
                  <a:tcPr/>
                </a:tc>
                <a:tc>
                  <a:txBody>
                    <a:bodyPr/>
                    <a:lstStyle/>
                    <a:p>
                      <a:pPr algn="ctr"/>
                      <a:r>
                        <a:rPr lang="it-IT" sz="1400" dirty="0"/>
                        <a:t>7 luglio 2021</a:t>
                      </a:r>
                    </a:p>
                  </a:txBody>
                  <a:tcPr/>
                </a:tc>
                <a:tc>
                  <a:txBody>
                    <a:bodyPr/>
                    <a:lstStyle/>
                    <a:p>
                      <a:pPr algn="ctr"/>
                      <a:r>
                        <a:rPr lang="it-IT" sz="1400" dirty="0"/>
                        <a:t>14 luglio 2021</a:t>
                      </a:r>
                    </a:p>
                  </a:txBody>
                  <a:tcPr/>
                </a:tc>
                <a:tc>
                  <a:txBody>
                    <a:bodyPr/>
                    <a:lstStyle/>
                    <a:p>
                      <a:pPr algn="ctr"/>
                      <a:r>
                        <a:rPr lang="it-IT" sz="1400" dirty="0"/>
                        <a:t>15 luglio 2021</a:t>
                      </a:r>
                    </a:p>
                  </a:txBody>
                  <a:tcPr/>
                </a:tc>
                <a:extLst>
                  <a:ext uri="{0D108BD9-81ED-4DB2-BD59-A6C34878D82A}">
                    <a16:rowId xmlns:a16="http://schemas.microsoft.com/office/drawing/2014/main" val="2698859033"/>
                  </a:ext>
                </a:extLst>
              </a:tr>
              <a:tr h="494145">
                <a:tc>
                  <a:txBody>
                    <a:bodyPr/>
                    <a:lstStyle/>
                    <a:p>
                      <a:pPr algn="ctr"/>
                      <a:r>
                        <a:rPr lang="it-IT" sz="1400" dirty="0">
                          <a:solidFill>
                            <a:srgbClr val="002060"/>
                          </a:solidFill>
                        </a:rPr>
                        <a:t>n° partecipanti</a:t>
                      </a:r>
                    </a:p>
                  </a:txBody>
                  <a:tcPr/>
                </a:tc>
                <a:tc>
                  <a:txBody>
                    <a:bodyPr/>
                    <a:lstStyle/>
                    <a:p>
                      <a:pPr algn="ctr"/>
                      <a:r>
                        <a:rPr lang="it-IT" sz="1400" dirty="0"/>
                        <a:t>10</a:t>
                      </a:r>
                    </a:p>
                  </a:txBody>
                  <a:tcPr/>
                </a:tc>
                <a:tc>
                  <a:txBody>
                    <a:bodyPr/>
                    <a:lstStyle/>
                    <a:p>
                      <a:pPr algn="ctr"/>
                      <a:r>
                        <a:rPr lang="it-IT" sz="1400" dirty="0"/>
                        <a:t>8</a:t>
                      </a:r>
                    </a:p>
                  </a:txBody>
                  <a:tcPr/>
                </a:tc>
                <a:tc>
                  <a:txBody>
                    <a:bodyPr/>
                    <a:lstStyle/>
                    <a:p>
                      <a:pPr algn="ctr"/>
                      <a:r>
                        <a:rPr lang="it-IT" sz="1400" dirty="0"/>
                        <a:t>8</a:t>
                      </a:r>
                    </a:p>
                  </a:txBody>
                  <a:tcPr/>
                </a:tc>
                <a:extLst>
                  <a:ext uri="{0D108BD9-81ED-4DB2-BD59-A6C34878D82A}">
                    <a16:rowId xmlns:a16="http://schemas.microsoft.com/office/drawing/2014/main" val="1277670298"/>
                  </a:ext>
                </a:extLst>
              </a:tr>
              <a:tr h="494145">
                <a:tc>
                  <a:txBody>
                    <a:bodyPr/>
                    <a:lstStyle/>
                    <a:p>
                      <a:pPr algn="ctr"/>
                      <a:r>
                        <a:rPr lang="it-IT" sz="1400" dirty="0">
                          <a:solidFill>
                            <a:srgbClr val="002060"/>
                          </a:solidFill>
                        </a:rPr>
                        <a:t>genere</a:t>
                      </a:r>
                    </a:p>
                  </a:txBody>
                  <a:tcPr/>
                </a:tc>
                <a:tc>
                  <a:txBody>
                    <a:bodyPr/>
                    <a:lstStyle/>
                    <a:p>
                      <a:pPr algn="ctr"/>
                      <a:r>
                        <a:rPr lang="it-IT" sz="1400" dirty="0"/>
                        <a:t>7f, 2 m</a:t>
                      </a:r>
                    </a:p>
                  </a:txBody>
                  <a:tcPr/>
                </a:tc>
                <a:tc>
                  <a:txBody>
                    <a:bodyPr/>
                    <a:lstStyle/>
                    <a:p>
                      <a:pPr algn="ctr"/>
                      <a:r>
                        <a:rPr lang="it-IT" sz="1400" dirty="0"/>
                        <a:t>6f, 2m</a:t>
                      </a:r>
                    </a:p>
                  </a:txBody>
                  <a:tcPr/>
                </a:tc>
                <a:tc>
                  <a:txBody>
                    <a:bodyPr/>
                    <a:lstStyle/>
                    <a:p>
                      <a:pPr algn="ctr"/>
                      <a:r>
                        <a:rPr lang="it-IT" sz="1400" dirty="0"/>
                        <a:t>6F, 2M</a:t>
                      </a:r>
                    </a:p>
                  </a:txBody>
                  <a:tcPr/>
                </a:tc>
                <a:extLst>
                  <a:ext uri="{0D108BD9-81ED-4DB2-BD59-A6C34878D82A}">
                    <a16:rowId xmlns:a16="http://schemas.microsoft.com/office/drawing/2014/main" val="4031886760"/>
                  </a:ext>
                </a:extLst>
              </a:tr>
              <a:tr h="852908">
                <a:tc>
                  <a:txBody>
                    <a:bodyPr/>
                    <a:lstStyle/>
                    <a:p>
                      <a:pPr algn="ctr"/>
                      <a:r>
                        <a:rPr lang="it-IT" sz="1400" dirty="0">
                          <a:solidFill>
                            <a:srgbClr val="002060"/>
                          </a:solidFill>
                        </a:rPr>
                        <a:t>fascia d’età</a:t>
                      </a:r>
                    </a:p>
                  </a:txBody>
                  <a:tcPr/>
                </a:tc>
                <a:tc>
                  <a:txBody>
                    <a:bodyPr/>
                    <a:lstStyle/>
                    <a:p>
                      <a:pPr algn="ctr"/>
                      <a:r>
                        <a:rPr lang="it-IT" sz="1400" dirty="0"/>
                        <a:t>20-40: 2; 41-59: 4; &gt;=60: 3</a:t>
                      </a:r>
                    </a:p>
                  </a:txBody>
                  <a:tcPr/>
                </a:tc>
                <a:tc>
                  <a:txBody>
                    <a:bodyPr/>
                    <a:lstStyle/>
                    <a:p>
                      <a:pPr algn="ctr"/>
                      <a:r>
                        <a:rPr lang="it-IT" sz="1400" dirty="0"/>
                        <a:t>20-40: 3; 41-59: 5</a:t>
                      </a:r>
                    </a:p>
                  </a:txBody>
                  <a:tcPr/>
                </a:tc>
                <a:tc>
                  <a:txBody>
                    <a:bodyPr/>
                    <a:lstStyle/>
                    <a:p>
                      <a:pPr algn="ctr"/>
                      <a:r>
                        <a:rPr lang="it-IT" sz="1400" dirty="0"/>
                        <a:t>20-40: 4; 41-59: 4</a:t>
                      </a:r>
                    </a:p>
                  </a:txBody>
                  <a:tcPr/>
                </a:tc>
                <a:extLst>
                  <a:ext uri="{0D108BD9-81ED-4DB2-BD59-A6C34878D82A}">
                    <a16:rowId xmlns:a16="http://schemas.microsoft.com/office/drawing/2014/main" val="3254273486"/>
                  </a:ext>
                </a:extLst>
              </a:tr>
              <a:tr h="852908">
                <a:tc>
                  <a:txBody>
                    <a:bodyPr/>
                    <a:lstStyle/>
                    <a:p>
                      <a:pPr algn="ctr"/>
                      <a:r>
                        <a:rPr lang="it-IT" sz="1400" dirty="0">
                          <a:solidFill>
                            <a:srgbClr val="002060"/>
                          </a:solidFill>
                        </a:rPr>
                        <a:t>titolo di studio</a:t>
                      </a:r>
                    </a:p>
                  </a:txBody>
                  <a:tcPr/>
                </a:tc>
                <a:tc>
                  <a:txBody>
                    <a:bodyPr/>
                    <a:lstStyle/>
                    <a:p>
                      <a:pPr algn="ctr"/>
                      <a:r>
                        <a:rPr lang="it-IT" sz="1400" kern="1200" dirty="0">
                          <a:solidFill>
                            <a:schemeClr val="dk1"/>
                          </a:solidFill>
                          <a:effectLst/>
                          <a:latin typeface="+mn-lt"/>
                          <a:ea typeface="+mn-ea"/>
                          <a:cs typeface="+mn-cs"/>
                        </a:rPr>
                        <a:t>laureati, 5 diplomate</a:t>
                      </a:r>
                      <a:endParaRPr lang="it-IT" sz="1400" dirty="0"/>
                    </a:p>
                  </a:txBody>
                  <a:tcPr/>
                </a:tc>
                <a:tc>
                  <a:txBody>
                    <a:bodyPr/>
                    <a:lstStyle/>
                    <a:p>
                      <a:pPr algn="ctr"/>
                      <a:r>
                        <a:rPr lang="it-IT" sz="1400" dirty="0"/>
                        <a:t>5 laureati, 3 diplomati</a:t>
                      </a:r>
                    </a:p>
                  </a:txBody>
                  <a:tcPr/>
                </a:tc>
                <a:tc>
                  <a:txBody>
                    <a:bodyPr/>
                    <a:lstStyle/>
                    <a:p>
                      <a:pPr algn="ctr"/>
                      <a:r>
                        <a:rPr lang="it-IT" sz="1400" dirty="0"/>
                        <a:t>5 laureati e 3 diplomati</a:t>
                      </a:r>
                    </a:p>
                  </a:txBody>
                  <a:tcPr/>
                </a:tc>
                <a:extLst>
                  <a:ext uri="{0D108BD9-81ED-4DB2-BD59-A6C34878D82A}">
                    <a16:rowId xmlns:a16="http://schemas.microsoft.com/office/drawing/2014/main" val="3563749355"/>
                  </a:ext>
                </a:extLst>
              </a:tr>
              <a:tr h="1533609">
                <a:tc>
                  <a:txBody>
                    <a:bodyPr/>
                    <a:lstStyle/>
                    <a:p>
                      <a:pPr algn="ctr"/>
                      <a:r>
                        <a:rPr lang="it-IT" sz="1400" dirty="0">
                          <a:solidFill>
                            <a:srgbClr val="002060"/>
                          </a:solidFill>
                        </a:rPr>
                        <a:t>professione</a:t>
                      </a:r>
                    </a:p>
                  </a:txBody>
                  <a:tcPr/>
                </a:tc>
                <a:tc>
                  <a:txBody>
                    <a:bodyPr/>
                    <a:lstStyle/>
                    <a:p>
                      <a:pPr algn="ctr"/>
                      <a:r>
                        <a:rPr lang="it-IT" sz="1400" dirty="0"/>
                        <a:t>STUDENTE, PORTALETTERE, EDUCATORE, IMPIEGATO, PROFESSIONISTI IN AMBITO ECONOMICO, FISCALE, INFORMATICO</a:t>
                      </a:r>
                    </a:p>
                  </a:txBody>
                  <a:tcPr/>
                </a:tc>
                <a:tc>
                  <a:txBody>
                    <a:bodyPr/>
                    <a:lstStyle/>
                    <a:p>
                      <a:pPr algn="ctr"/>
                      <a:r>
                        <a:rPr lang="it-IT" sz="1400" dirty="0"/>
                        <a:t>QUADRO BENI LUSSO, ARCHITETTO, ASSISTENZA SOCIALE, LAV AUTONOMA, ASSITENTE DI VOLO, IMPIEGATA PUBBLICO, DIRIGENTE IMBALLAGGI IND, FARMACEUTICA</a:t>
                      </a:r>
                    </a:p>
                  </a:txBody>
                  <a:tcPr/>
                </a:tc>
                <a:tc>
                  <a:txBody>
                    <a:bodyPr/>
                    <a:lstStyle/>
                    <a:p>
                      <a:pPr algn="ctr"/>
                      <a:r>
                        <a:rPr lang="it-IT" sz="1400" dirty="0"/>
                        <a:t>IMPIEGATO PUBBLICA AMMINISTRAZIONE, DIRIGENTE ONLUS, INTERMEDIAZIONE FINANZIARIA, IMPIEGATO SETT EDILE, IMPIEGATA SETT LEGALE, impiegata servizi, INSEGNANTE, FORMAZIONE DEL PERSONALE</a:t>
                      </a:r>
                    </a:p>
                  </a:txBody>
                  <a:tcPr/>
                </a:tc>
                <a:extLst>
                  <a:ext uri="{0D108BD9-81ED-4DB2-BD59-A6C34878D82A}">
                    <a16:rowId xmlns:a16="http://schemas.microsoft.com/office/drawing/2014/main" val="232986749"/>
                  </a:ext>
                </a:extLst>
              </a:tr>
            </a:tbl>
          </a:graphicData>
        </a:graphic>
      </p:graphicFrame>
    </p:spTree>
    <p:extLst>
      <p:ext uri="{BB962C8B-B14F-4D97-AF65-F5344CB8AC3E}">
        <p14:creationId xmlns:p14="http://schemas.microsoft.com/office/powerpoint/2010/main" val="73923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EA1DB-CCDC-4F32-B412-5C812497F7A1}"/>
              </a:ext>
            </a:extLst>
          </p:cNvPr>
          <p:cNvSpPr>
            <a:spLocks noGrp="1"/>
          </p:cNvSpPr>
          <p:nvPr>
            <p:ph type="title"/>
          </p:nvPr>
        </p:nvSpPr>
        <p:spPr/>
        <p:txBody>
          <a:bodyPr/>
          <a:lstStyle/>
          <a:p>
            <a:r>
              <a:rPr lang="it-IT" dirty="0"/>
              <a:t>Indagine CAWI</a:t>
            </a:r>
          </a:p>
        </p:txBody>
      </p:sp>
      <p:pic>
        <p:nvPicPr>
          <p:cNvPr id="3" name="Immagine 2" descr="Immagine che contiene tavolo&#10;&#10;Descrizione generata automaticamente">
            <a:extLst>
              <a:ext uri="{FF2B5EF4-FFF2-40B4-BE49-F238E27FC236}">
                <a16:creationId xmlns:a16="http://schemas.microsoft.com/office/drawing/2014/main" id="{8DD7CC11-9AB8-465B-8D37-78832340A57F}"/>
              </a:ext>
            </a:extLst>
          </p:cNvPr>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1270000" y="1642745"/>
            <a:ext cx="8140699" cy="3945255"/>
          </a:xfrm>
          <a:prstGeom prst="rect">
            <a:avLst/>
          </a:prstGeom>
          <a:solidFill>
            <a:schemeClr val="accent3">
              <a:lumMod val="60000"/>
              <a:lumOff val="40000"/>
            </a:schemeClr>
          </a:solidFill>
        </p:spPr>
      </p:pic>
    </p:spTree>
    <p:extLst>
      <p:ext uri="{BB962C8B-B14F-4D97-AF65-F5344CB8AC3E}">
        <p14:creationId xmlns:p14="http://schemas.microsoft.com/office/powerpoint/2010/main" val="72191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9DBC4-0D5B-40C5-8334-E76C373A7D7E}"/>
              </a:ext>
            </a:extLst>
          </p:cNvPr>
          <p:cNvSpPr>
            <a:spLocks noGrp="1"/>
          </p:cNvSpPr>
          <p:nvPr>
            <p:ph type="title"/>
          </p:nvPr>
        </p:nvSpPr>
        <p:spPr/>
        <p:txBody>
          <a:bodyPr/>
          <a:lstStyle/>
          <a:p>
            <a:r>
              <a:rPr lang="it-IT" dirty="0"/>
              <a:t>Gli aspetti verificati</a:t>
            </a:r>
          </a:p>
        </p:txBody>
      </p:sp>
      <p:sp>
        <p:nvSpPr>
          <p:cNvPr id="3" name="Segnaposto contenuto 2">
            <a:extLst>
              <a:ext uri="{FF2B5EF4-FFF2-40B4-BE49-F238E27FC236}">
                <a16:creationId xmlns:a16="http://schemas.microsoft.com/office/drawing/2014/main" id="{36D63F95-015F-4548-80D3-450354C5D8E3}"/>
              </a:ext>
            </a:extLst>
          </p:cNvPr>
          <p:cNvSpPr>
            <a:spLocks noGrp="1"/>
          </p:cNvSpPr>
          <p:nvPr>
            <p:ph idx="1"/>
          </p:nvPr>
        </p:nvSpPr>
        <p:spPr>
          <a:xfrm>
            <a:off x="677334" y="1536701"/>
            <a:ext cx="8596668" cy="4504662"/>
          </a:xfrm>
        </p:spPr>
        <p:txBody>
          <a:bodyPr>
            <a:normAutofit fontScale="92500" lnSpcReduction="20000"/>
          </a:bodyPr>
          <a:lstStyle/>
          <a:p>
            <a:pPr marL="0" indent="0">
              <a:buNone/>
            </a:pPr>
            <a:r>
              <a:rPr lang="it-IT" dirty="0">
                <a:solidFill>
                  <a:srgbClr val="002060"/>
                </a:solidFill>
              </a:rPr>
              <a:t>Nel corso dei focus group, così come nell’indagine CAWI, si è avuto cura di evidenziare gli elementi chiave necessari per costruire una “Value Proposition Design” : i “Job-to -be -</a:t>
            </a:r>
            <a:r>
              <a:rPr lang="it-IT" dirty="0" err="1">
                <a:solidFill>
                  <a:srgbClr val="002060"/>
                </a:solidFill>
              </a:rPr>
              <a:t>done</a:t>
            </a:r>
            <a:r>
              <a:rPr lang="it-IT" dirty="0">
                <a:solidFill>
                  <a:srgbClr val="002060"/>
                </a:solidFill>
              </a:rPr>
              <a:t>” del consumatore, i “</a:t>
            </a:r>
            <a:r>
              <a:rPr lang="it-IT" dirty="0" err="1">
                <a:solidFill>
                  <a:srgbClr val="002060"/>
                </a:solidFill>
              </a:rPr>
              <a:t>pain</a:t>
            </a:r>
            <a:r>
              <a:rPr lang="it-IT" dirty="0">
                <a:solidFill>
                  <a:srgbClr val="002060"/>
                </a:solidFill>
              </a:rPr>
              <a:t>” (problemi da risolvere), i “gain” (elementi che costituiscono un successo); così come gli elementi necessari alla definizione del business-model sui cui costruire il piano marketing ed il business plan, impiegando la tecnica del Business Model Canvas.</a:t>
            </a:r>
          </a:p>
          <a:p>
            <a:pPr marL="0" indent="0">
              <a:buNone/>
            </a:pPr>
            <a:r>
              <a:rPr lang="it-IT" dirty="0">
                <a:solidFill>
                  <a:srgbClr val="002060"/>
                </a:solidFill>
              </a:rPr>
              <a:t>Oltre a sondare vissuti relativi al pesce, canali di approvvigionamento, occasioni e modalità di consumo, preferenze, percezione del valore dell’origine italiana per i prodotti </a:t>
            </a:r>
            <a:r>
              <a:rPr lang="it-IT" dirty="0" err="1">
                <a:solidFill>
                  <a:srgbClr val="002060"/>
                </a:solidFill>
              </a:rPr>
              <a:t>itttici</a:t>
            </a:r>
            <a:r>
              <a:rPr lang="it-IT" dirty="0">
                <a:solidFill>
                  <a:srgbClr val="002060"/>
                </a:solidFill>
              </a:rPr>
              <a:t>, eventuali esigenze non soddisfatte, si sono sottoposti a valutazione del gruppo anche i seguenti temi:</a:t>
            </a:r>
          </a:p>
          <a:p>
            <a:pPr>
              <a:buFont typeface="Wingdings" panose="05000000000000000000" pitchFamily="2" charset="2"/>
              <a:buChar char="q"/>
            </a:pPr>
            <a:r>
              <a:rPr lang="it-IT" dirty="0">
                <a:solidFill>
                  <a:srgbClr val="002060"/>
                </a:solidFill>
              </a:rPr>
              <a:t>eventuale gradimento di un e-commerce, definito come «una pescheria grande come l’Italia», dove sia valorizzata la ricchezza e varietà del prodotto ittico italiano, con la sua stagionalità ed elementi di tipicità a livello locale;</a:t>
            </a:r>
          </a:p>
          <a:p>
            <a:pPr>
              <a:buFont typeface="Wingdings" panose="05000000000000000000" pitchFamily="2" charset="2"/>
              <a:buChar char="q"/>
            </a:pPr>
            <a:r>
              <a:rPr lang="it-IT" dirty="0">
                <a:solidFill>
                  <a:srgbClr val="002060"/>
                </a:solidFill>
              </a:rPr>
              <a:t>eventuale gradimento, tramite l’e-commerce, di prodotto già pulito e sfilettato sotto vuoto;</a:t>
            </a:r>
          </a:p>
          <a:p>
            <a:pPr>
              <a:buFont typeface="Wingdings" panose="05000000000000000000" pitchFamily="2" charset="2"/>
              <a:buChar char="q"/>
            </a:pPr>
            <a:r>
              <a:rPr lang="it-IT" dirty="0">
                <a:solidFill>
                  <a:srgbClr val="002060"/>
                </a:solidFill>
              </a:rPr>
              <a:t>eventuale gradimento del prodotto ittico confezionato e trattato con HPP (previa illustrazione delle caratteristiche e potenzialità di questa tecnologia).</a:t>
            </a:r>
          </a:p>
        </p:txBody>
      </p:sp>
    </p:spTree>
    <p:extLst>
      <p:ext uri="{BB962C8B-B14F-4D97-AF65-F5344CB8AC3E}">
        <p14:creationId xmlns:p14="http://schemas.microsoft.com/office/powerpoint/2010/main" val="296623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F9CFB8-7F84-449B-B977-2A022D835574}"/>
              </a:ext>
            </a:extLst>
          </p:cNvPr>
          <p:cNvSpPr>
            <a:spLocks noGrp="1"/>
          </p:cNvSpPr>
          <p:nvPr>
            <p:ph type="title"/>
          </p:nvPr>
        </p:nvSpPr>
        <p:spPr/>
        <p:txBody>
          <a:bodyPr/>
          <a:lstStyle/>
          <a:p>
            <a:r>
              <a:rPr lang="it-IT" dirty="0"/>
              <a:t>Risultati principali dei focus group</a:t>
            </a:r>
          </a:p>
        </p:txBody>
      </p:sp>
      <p:sp>
        <p:nvSpPr>
          <p:cNvPr id="3" name="Segnaposto contenuto 2">
            <a:extLst>
              <a:ext uri="{FF2B5EF4-FFF2-40B4-BE49-F238E27FC236}">
                <a16:creationId xmlns:a16="http://schemas.microsoft.com/office/drawing/2014/main" id="{3AA959B3-7287-46ED-95AE-8F888179595D}"/>
              </a:ext>
            </a:extLst>
          </p:cNvPr>
          <p:cNvSpPr>
            <a:spLocks noGrp="1"/>
          </p:cNvSpPr>
          <p:nvPr>
            <p:ph idx="1"/>
          </p:nvPr>
        </p:nvSpPr>
        <p:spPr/>
        <p:txBody>
          <a:bodyPr>
            <a:normAutofit lnSpcReduction="10000"/>
          </a:bodyPr>
          <a:lstStyle/>
          <a:p>
            <a:pPr>
              <a:spcAft>
                <a:spcPts val="600"/>
              </a:spcAft>
            </a:pPr>
            <a:r>
              <a:rPr lang="it-IT" dirty="0">
                <a:solidFill>
                  <a:srgbClr val="002060"/>
                </a:solidFill>
              </a:rPr>
              <a:t>Hanno riscosso apprezzamento gli elementi di una business idea composta da:</a:t>
            </a:r>
          </a:p>
          <a:p>
            <a:pPr lvl="1">
              <a:spcAft>
                <a:spcPts val="600"/>
              </a:spcAft>
            </a:pPr>
            <a:r>
              <a:rPr lang="it-IT" dirty="0">
                <a:solidFill>
                  <a:srgbClr val="002060"/>
                </a:solidFill>
              </a:rPr>
              <a:t> e-commerce con focus sul prodotto ittico italiano, ricco di informazioni, video, collegamenti, istruzioni di cucina, ma anche garanzie di qualità, tracciabilità, correttezza, etica, sostenibilità ambientale;</a:t>
            </a:r>
          </a:p>
          <a:p>
            <a:pPr lvl="1">
              <a:spcAft>
                <a:spcPts val="600"/>
              </a:spcAft>
            </a:pPr>
            <a:r>
              <a:rPr lang="it-IT" dirty="0">
                <a:solidFill>
                  <a:srgbClr val="002060"/>
                </a:solidFill>
              </a:rPr>
              <a:t>eventuale avvio con il solo prodotto fresco, pulito, consegnato tempestivamente, ed eventuale successiva integrazione del prodotto confezionato, sottovuoto, eventualmente gestito con HPP, eventualmente anche ricettato in modo semplice;</a:t>
            </a:r>
          </a:p>
          <a:p>
            <a:pPr lvl="1">
              <a:spcAft>
                <a:spcPts val="600"/>
              </a:spcAft>
            </a:pPr>
            <a:r>
              <a:rPr lang="it-IT" dirty="0">
                <a:solidFill>
                  <a:srgbClr val="002060"/>
                </a:solidFill>
              </a:rPr>
              <a:t>molto importante è la comunicazione: video, collegamenti con le marinerie e/o gli allevamenti, ricette, storytelling, spiegazioni e garanzie sull’effettiva neutralità del trattamento HPP sugli aspetti organolettici e nutrizionali e sulla sua effettiva efficacia nel prolungamento della </a:t>
            </a:r>
            <a:r>
              <a:rPr lang="it-IT" dirty="0" err="1">
                <a:solidFill>
                  <a:srgbClr val="002060"/>
                </a:solidFill>
              </a:rPr>
              <a:t>shelf</a:t>
            </a:r>
            <a:r>
              <a:rPr lang="it-IT" dirty="0">
                <a:solidFill>
                  <a:srgbClr val="002060"/>
                </a:solidFill>
              </a:rPr>
              <a:t>-life;</a:t>
            </a:r>
          </a:p>
          <a:p>
            <a:pPr lvl="1">
              <a:spcAft>
                <a:spcPts val="600"/>
              </a:spcAft>
            </a:pPr>
            <a:r>
              <a:rPr lang="it-IT" dirty="0">
                <a:solidFill>
                  <a:srgbClr val="002060"/>
                </a:solidFill>
              </a:rPr>
              <a:t>I partecipanti hanno chiesto di essere informati qualora la business idea prendesse corpo e fosse effettivamente realizzato.</a:t>
            </a:r>
          </a:p>
          <a:p>
            <a:pPr>
              <a:spcAft>
                <a:spcPts val="600"/>
              </a:spcAft>
            </a:pPr>
            <a:endParaRPr lang="it-IT" dirty="0">
              <a:solidFill>
                <a:srgbClr val="002060"/>
              </a:solidFill>
            </a:endParaRPr>
          </a:p>
        </p:txBody>
      </p:sp>
    </p:spTree>
    <p:extLst>
      <p:ext uri="{BB962C8B-B14F-4D97-AF65-F5344CB8AC3E}">
        <p14:creationId xmlns:p14="http://schemas.microsoft.com/office/powerpoint/2010/main" val="251915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E78E5-AA5D-4F37-8F87-E29821519942}"/>
              </a:ext>
            </a:extLst>
          </p:cNvPr>
          <p:cNvSpPr>
            <a:spLocks noGrp="1"/>
          </p:cNvSpPr>
          <p:nvPr>
            <p:ph type="title"/>
          </p:nvPr>
        </p:nvSpPr>
        <p:spPr/>
        <p:txBody>
          <a:bodyPr/>
          <a:lstStyle/>
          <a:p>
            <a:r>
              <a:rPr lang="it-IT" dirty="0"/>
              <a:t>I risultati più rilevanti dell’indagine CAWI, 1/2</a:t>
            </a:r>
          </a:p>
        </p:txBody>
      </p:sp>
      <p:sp>
        <p:nvSpPr>
          <p:cNvPr id="3" name="Segnaposto contenuto 2">
            <a:extLst>
              <a:ext uri="{FF2B5EF4-FFF2-40B4-BE49-F238E27FC236}">
                <a16:creationId xmlns:a16="http://schemas.microsoft.com/office/drawing/2014/main" id="{2F64FD7F-5433-4E1C-86E9-520BEAD6E46C}"/>
              </a:ext>
            </a:extLst>
          </p:cNvPr>
          <p:cNvSpPr>
            <a:spLocks noGrp="1"/>
          </p:cNvSpPr>
          <p:nvPr>
            <p:ph idx="1"/>
          </p:nvPr>
        </p:nvSpPr>
        <p:spPr>
          <a:xfrm>
            <a:off x="677334" y="2160589"/>
            <a:ext cx="8911166" cy="3880773"/>
          </a:xfrm>
        </p:spPr>
        <p:txBody>
          <a:bodyPr>
            <a:normAutofit/>
          </a:bodyPr>
          <a:lstStyle/>
          <a:p>
            <a:r>
              <a:rPr lang="it-IT" dirty="0"/>
              <a:t>I punti di forza dei prodotti ittici italiani sono molteplici, intangibili come la fiducia, e tangibili come la filiera corta, la sostenibilità, il sostegno all’economia nazionale.</a:t>
            </a:r>
          </a:p>
          <a:p>
            <a:r>
              <a:rPr lang="it-IT" dirty="0"/>
              <a:t>Per quanto riguarda il formato, i responsabili degli acquisti preferiscono i prodotti ittici freschi già puliti, poi su quelli surgelati già puliti o preparati.</a:t>
            </a:r>
          </a:p>
          <a:p>
            <a:r>
              <a:rPr lang="it-IT" dirty="0"/>
              <a:t>Tra le famiglie italiane la propensione all’acquisto di prodotti ittici freschi, già puliti e confezionati in vaschetta da consumare entro 24 ore raggiunge il 14%.</a:t>
            </a:r>
          </a:p>
          <a:p>
            <a:r>
              <a:rPr lang="it-IT" dirty="0"/>
              <a:t>Se i prodotti ittici fossero, sempre freschi e puliti, ma trattati con la tecnologia HPP, in modo da avere una durata pari a 4 settimane, la propensione cresce al 20%.</a:t>
            </a:r>
          </a:p>
          <a:p>
            <a:endParaRPr lang="it-IT" dirty="0"/>
          </a:p>
        </p:txBody>
      </p:sp>
    </p:spTree>
    <p:extLst>
      <p:ext uri="{BB962C8B-B14F-4D97-AF65-F5344CB8AC3E}">
        <p14:creationId xmlns:p14="http://schemas.microsoft.com/office/powerpoint/2010/main" val="187662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EC4511F-1BB5-4F81-8435-7D72E9E93F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48312" y="0"/>
            <a:ext cx="7853976" cy="6858000"/>
          </a:xfrm>
          <a:prstGeom prst="rect">
            <a:avLst/>
          </a:prstGeom>
        </p:spPr>
      </p:pic>
      <p:sp>
        <p:nvSpPr>
          <p:cNvPr id="4" name="CasellaDiTesto 3">
            <a:extLst>
              <a:ext uri="{FF2B5EF4-FFF2-40B4-BE49-F238E27FC236}">
                <a16:creationId xmlns:a16="http://schemas.microsoft.com/office/drawing/2014/main" id="{F74853FA-E32D-4704-9CA8-752127BBC6BC}"/>
              </a:ext>
            </a:extLst>
          </p:cNvPr>
          <p:cNvSpPr txBox="1"/>
          <p:nvPr/>
        </p:nvSpPr>
        <p:spPr>
          <a:xfrm>
            <a:off x="736600" y="6488668"/>
            <a:ext cx="2396105" cy="276999"/>
          </a:xfrm>
          <a:prstGeom prst="rect">
            <a:avLst/>
          </a:prstGeom>
          <a:noFill/>
        </p:spPr>
        <p:txBody>
          <a:bodyPr wrap="none" rtlCol="0">
            <a:spAutoFit/>
          </a:bodyPr>
          <a:lstStyle/>
          <a:p>
            <a:r>
              <a:rPr lang="it-IT" sz="1200" dirty="0"/>
              <a:t>Indagine CAWI, 1001 rispondenti</a:t>
            </a:r>
          </a:p>
        </p:txBody>
      </p:sp>
    </p:spTree>
    <p:extLst>
      <p:ext uri="{BB962C8B-B14F-4D97-AF65-F5344CB8AC3E}">
        <p14:creationId xmlns:p14="http://schemas.microsoft.com/office/powerpoint/2010/main" val="177224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834996A-CF93-4EF1-B33A-E710276711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99012" y="0"/>
            <a:ext cx="7387576" cy="6858000"/>
          </a:xfrm>
          <a:prstGeom prst="rect">
            <a:avLst/>
          </a:prstGeom>
        </p:spPr>
      </p:pic>
      <p:sp>
        <p:nvSpPr>
          <p:cNvPr id="4" name="CasellaDiTesto 3">
            <a:extLst>
              <a:ext uri="{FF2B5EF4-FFF2-40B4-BE49-F238E27FC236}">
                <a16:creationId xmlns:a16="http://schemas.microsoft.com/office/drawing/2014/main" id="{0B63F4F6-1D3F-440E-8E8E-60FF304664AC}"/>
              </a:ext>
            </a:extLst>
          </p:cNvPr>
          <p:cNvSpPr txBox="1"/>
          <p:nvPr/>
        </p:nvSpPr>
        <p:spPr>
          <a:xfrm>
            <a:off x="736600" y="6488668"/>
            <a:ext cx="2396105" cy="276999"/>
          </a:xfrm>
          <a:prstGeom prst="rect">
            <a:avLst/>
          </a:prstGeom>
          <a:noFill/>
        </p:spPr>
        <p:txBody>
          <a:bodyPr wrap="none" rtlCol="0">
            <a:spAutoFit/>
          </a:bodyPr>
          <a:lstStyle/>
          <a:p>
            <a:r>
              <a:rPr lang="it-IT" sz="1200" dirty="0"/>
              <a:t>Indagine CAWI, 1001 rispondenti</a:t>
            </a:r>
          </a:p>
        </p:txBody>
      </p:sp>
    </p:spTree>
    <p:extLst>
      <p:ext uri="{BB962C8B-B14F-4D97-AF65-F5344CB8AC3E}">
        <p14:creationId xmlns:p14="http://schemas.microsoft.com/office/powerpoint/2010/main" val="425728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E78E5-AA5D-4F37-8F87-E29821519942}"/>
              </a:ext>
            </a:extLst>
          </p:cNvPr>
          <p:cNvSpPr>
            <a:spLocks noGrp="1"/>
          </p:cNvSpPr>
          <p:nvPr>
            <p:ph type="title"/>
          </p:nvPr>
        </p:nvSpPr>
        <p:spPr/>
        <p:txBody>
          <a:bodyPr/>
          <a:lstStyle/>
          <a:p>
            <a:r>
              <a:rPr lang="it-IT" dirty="0"/>
              <a:t>I risultati più rilevanti dell’indagine CAWI, 2/2</a:t>
            </a:r>
          </a:p>
        </p:txBody>
      </p:sp>
      <p:sp>
        <p:nvSpPr>
          <p:cNvPr id="3" name="Segnaposto contenuto 2">
            <a:extLst>
              <a:ext uri="{FF2B5EF4-FFF2-40B4-BE49-F238E27FC236}">
                <a16:creationId xmlns:a16="http://schemas.microsoft.com/office/drawing/2014/main" id="{2F64FD7F-5433-4E1C-86E9-520BEAD6E46C}"/>
              </a:ext>
            </a:extLst>
          </p:cNvPr>
          <p:cNvSpPr>
            <a:spLocks noGrp="1"/>
          </p:cNvSpPr>
          <p:nvPr>
            <p:ph idx="1"/>
          </p:nvPr>
        </p:nvSpPr>
        <p:spPr/>
        <p:txBody>
          <a:bodyPr>
            <a:normAutofit/>
          </a:bodyPr>
          <a:lstStyle/>
          <a:p>
            <a:r>
              <a:rPr lang="it-IT" dirty="0"/>
              <a:t>Per quanto riguarda i canali di distribuzione, il delivery, in particolare da </a:t>
            </a:r>
            <a:r>
              <a:rPr lang="it-IT" dirty="0" err="1"/>
              <a:t>gdo</a:t>
            </a:r>
            <a:r>
              <a:rPr lang="it-IT" dirty="0"/>
              <a:t> e pescherie – che sono metodi d’acquisto già praticati - supera nettamente la propensione all’acquisto on line. </a:t>
            </a:r>
            <a:r>
              <a:rPr lang="it-IT" dirty="0" err="1"/>
              <a:t>lI</a:t>
            </a:r>
            <a:r>
              <a:rPr lang="it-IT" dirty="0"/>
              <a:t> core target del delivery è composto in misura superiore alla media da residenti in centri lontani da mari e fiumi, nel Nord Ovest, in piccoli centri e da consumatori di prodotti ittici con frequenza di 1,5 a settimana.</a:t>
            </a:r>
          </a:p>
          <a:p>
            <a:r>
              <a:rPr lang="it-IT" dirty="0"/>
              <a:t>I concept sottoposti a verifica sembrano richiedere un tasso elevato di rassicurazione per il consumatore che richiede garanzie sulla freschezza, sull’origine e provenienza, sugli ingredienti utilizzati in caso di piatti pronti e pietanze. </a:t>
            </a:r>
          </a:p>
        </p:txBody>
      </p:sp>
    </p:spTree>
    <p:extLst>
      <p:ext uri="{BB962C8B-B14F-4D97-AF65-F5344CB8AC3E}">
        <p14:creationId xmlns:p14="http://schemas.microsoft.com/office/powerpoint/2010/main" val="2691356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86CF6BB-CD0F-4BC8-863D-2A1FA4471896}"/>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17600" y="1193800"/>
            <a:ext cx="7569200" cy="4470400"/>
          </a:xfrm>
          <a:prstGeom prst="rect">
            <a:avLst/>
          </a:prstGeom>
        </p:spPr>
      </p:pic>
      <p:sp>
        <p:nvSpPr>
          <p:cNvPr id="19" name="Ovale 18">
            <a:extLst>
              <a:ext uri="{FF2B5EF4-FFF2-40B4-BE49-F238E27FC236}">
                <a16:creationId xmlns:a16="http://schemas.microsoft.com/office/drawing/2014/main" id="{91F9F436-D233-422C-B241-391BC792AF3A}"/>
              </a:ext>
            </a:extLst>
          </p:cNvPr>
          <p:cNvSpPr/>
          <p:nvPr/>
        </p:nvSpPr>
        <p:spPr>
          <a:xfrm>
            <a:off x="8686800" y="914400"/>
            <a:ext cx="2965450" cy="43130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rgbClr val="002060"/>
                </a:solidFill>
              </a:rPr>
              <a:t>Per favorire il successo del business model – obiettivo (una pescheria online grande come l’Italia), occorre costruire un solido patrimonio reputazionale, costruito gradualmente con un susseguirsi di conferme positive circa le esperienze di acquisto e di consumo</a:t>
            </a:r>
          </a:p>
        </p:txBody>
      </p:sp>
      <p:cxnSp>
        <p:nvCxnSpPr>
          <p:cNvPr id="4" name="Connettore 2 3">
            <a:extLst>
              <a:ext uri="{FF2B5EF4-FFF2-40B4-BE49-F238E27FC236}">
                <a16:creationId xmlns:a16="http://schemas.microsoft.com/office/drawing/2014/main" id="{3A3DCD21-6A10-4445-B316-20225D9C1AF4}"/>
              </a:ext>
            </a:extLst>
          </p:cNvPr>
          <p:cNvCxnSpPr>
            <a:cxnSpLocks/>
            <a:stCxn id="19" idx="2"/>
          </p:cNvCxnSpPr>
          <p:nvPr/>
        </p:nvCxnSpPr>
        <p:spPr>
          <a:xfrm flipH="1">
            <a:off x="7226300" y="3070939"/>
            <a:ext cx="146050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FB26AE7C-25C6-4B16-918D-3CDA0E5B2C66}"/>
              </a:ext>
            </a:extLst>
          </p:cNvPr>
          <p:cNvSpPr txBox="1"/>
          <p:nvPr/>
        </p:nvSpPr>
        <p:spPr>
          <a:xfrm>
            <a:off x="5575784" y="1422400"/>
            <a:ext cx="1403654" cy="276999"/>
          </a:xfrm>
          <a:prstGeom prst="rect">
            <a:avLst/>
          </a:prstGeom>
          <a:noFill/>
        </p:spPr>
        <p:txBody>
          <a:bodyPr wrap="none" rtlCol="0">
            <a:spAutoFit/>
          </a:bodyPr>
          <a:lstStyle/>
          <a:p>
            <a:r>
              <a:rPr lang="it-IT" sz="1200" dirty="0"/>
              <a:t>Valori percentuali</a:t>
            </a:r>
          </a:p>
        </p:txBody>
      </p:sp>
    </p:spTree>
    <p:extLst>
      <p:ext uri="{BB962C8B-B14F-4D97-AF65-F5344CB8AC3E}">
        <p14:creationId xmlns:p14="http://schemas.microsoft.com/office/powerpoint/2010/main" val="290691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a:xfrm>
            <a:off x="677333" y="609600"/>
            <a:ext cx="10338195" cy="1320800"/>
          </a:xfrm>
        </p:spPr>
        <p:txBody>
          <a:bodyPr/>
          <a:lstStyle/>
          <a:p>
            <a:r>
              <a:rPr lang="it-IT" dirty="0"/>
              <a:t>Gli strumenti impiegati e gli elementi </a:t>
            </a:r>
            <a:br>
              <a:rPr lang="it-IT" dirty="0"/>
            </a:br>
            <a:r>
              <a:rPr lang="it-IT" dirty="0"/>
              <a:t>progettuali</a:t>
            </a:r>
          </a:p>
        </p:txBody>
      </p:sp>
      <p:sp>
        <p:nvSpPr>
          <p:cNvPr id="9" name="Callout: freccia in giù 8">
            <a:extLst>
              <a:ext uri="{FF2B5EF4-FFF2-40B4-BE49-F238E27FC236}">
                <a16:creationId xmlns:a16="http://schemas.microsoft.com/office/drawing/2014/main" id="{F7E8F4B1-320C-44AA-9A23-B625A30976C0}"/>
              </a:ext>
            </a:extLst>
          </p:cNvPr>
          <p:cNvSpPr/>
          <p:nvPr/>
        </p:nvSpPr>
        <p:spPr>
          <a:xfrm>
            <a:off x="1683230" y="2018823"/>
            <a:ext cx="2929838" cy="191513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Analisi desk: a) trend di mercato</a:t>
            </a:r>
          </a:p>
          <a:p>
            <a:pPr algn="ctr"/>
            <a:r>
              <a:rPr lang="it-IT" sz="1600" dirty="0"/>
              <a:t>b) comportamenti strategici degli operatori già presenti sul mercato</a:t>
            </a:r>
          </a:p>
        </p:txBody>
      </p:sp>
      <p:sp>
        <p:nvSpPr>
          <p:cNvPr id="12" name="Callout: freccia in giù 11">
            <a:extLst>
              <a:ext uri="{FF2B5EF4-FFF2-40B4-BE49-F238E27FC236}">
                <a16:creationId xmlns:a16="http://schemas.microsoft.com/office/drawing/2014/main" id="{8C1E2224-1C36-4F71-BDAD-0AC32D6FC03C}"/>
              </a:ext>
            </a:extLst>
          </p:cNvPr>
          <p:cNvSpPr/>
          <p:nvPr/>
        </p:nvSpPr>
        <p:spPr>
          <a:xfrm>
            <a:off x="4771350" y="2008574"/>
            <a:ext cx="2843324" cy="192538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600" dirty="0"/>
              <a:t>Indagine qualitativa lato offerta: interviste ad operatori attivi lungo la filiera, store check online</a:t>
            </a:r>
          </a:p>
        </p:txBody>
      </p:sp>
      <p:sp>
        <p:nvSpPr>
          <p:cNvPr id="13" name="Callout: freccia in giù 12">
            <a:extLst>
              <a:ext uri="{FF2B5EF4-FFF2-40B4-BE49-F238E27FC236}">
                <a16:creationId xmlns:a16="http://schemas.microsoft.com/office/drawing/2014/main" id="{2E90741D-68F7-4480-8567-B6A6175739CE}"/>
              </a:ext>
            </a:extLst>
          </p:cNvPr>
          <p:cNvSpPr/>
          <p:nvPr/>
        </p:nvSpPr>
        <p:spPr>
          <a:xfrm>
            <a:off x="7772956" y="2018582"/>
            <a:ext cx="2843324" cy="1925384"/>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600" dirty="0"/>
              <a:t>Indagini lato domanda: qualitativa (focus group) e  quantitativa (CAWI)</a:t>
            </a:r>
          </a:p>
        </p:txBody>
      </p:sp>
      <p:pic>
        <p:nvPicPr>
          <p:cNvPr id="14" name="Immagine 13">
            <a:extLst>
              <a:ext uri="{FF2B5EF4-FFF2-40B4-BE49-F238E27FC236}">
                <a16:creationId xmlns:a16="http://schemas.microsoft.com/office/drawing/2014/main" id="{84329390-26EB-4A9C-A797-2D3E05C847C5}"/>
              </a:ext>
            </a:extLst>
          </p:cNvPr>
          <p:cNvPicPr>
            <a:picLocks noChangeAspect="1"/>
          </p:cNvPicPr>
          <p:nvPr/>
        </p:nvPicPr>
        <p:blipFill>
          <a:blip r:embed="rId2"/>
          <a:stretch>
            <a:fillRect/>
          </a:stretch>
        </p:blipFill>
        <p:spPr>
          <a:xfrm>
            <a:off x="652064" y="4977929"/>
            <a:ext cx="2503349" cy="1206972"/>
          </a:xfrm>
          <a:prstGeom prst="rect">
            <a:avLst/>
          </a:prstGeom>
          <a:solidFill>
            <a:schemeClr val="bg2"/>
          </a:solidFill>
          <a:effectLst>
            <a:outerShdw blurRad="50800" dist="38100" dir="2700000" algn="tl" rotWithShape="0">
              <a:prstClr val="black">
                <a:alpha val="40000"/>
              </a:prstClr>
            </a:outerShdw>
          </a:effectLst>
        </p:spPr>
      </p:pic>
      <p:pic>
        <p:nvPicPr>
          <p:cNvPr id="15" name="Immagine 14">
            <a:extLst>
              <a:ext uri="{FF2B5EF4-FFF2-40B4-BE49-F238E27FC236}">
                <a16:creationId xmlns:a16="http://schemas.microsoft.com/office/drawing/2014/main" id="{BEBFF003-339E-4BD0-84C8-194DF17F9067}"/>
              </a:ext>
            </a:extLst>
          </p:cNvPr>
          <p:cNvPicPr>
            <a:picLocks noChangeAspect="1"/>
          </p:cNvPicPr>
          <p:nvPr/>
        </p:nvPicPr>
        <p:blipFill>
          <a:blip r:embed="rId3"/>
          <a:stretch>
            <a:fillRect/>
          </a:stretch>
        </p:blipFill>
        <p:spPr>
          <a:xfrm>
            <a:off x="3637837" y="4974175"/>
            <a:ext cx="2229376" cy="1320800"/>
          </a:xfrm>
          <a:prstGeom prst="rect">
            <a:avLst/>
          </a:prstGeom>
          <a:solidFill>
            <a:schemeClr val="bg2"/>
          </a:solidFill>
          <a:effectLst>
            <a:outerShdw blurRad="50800" dist="38100" dir="2700000" algn="tl" rotWithShape="0">
              <a:prstClr val="black">
                <a:alpha val="40000"/>
              </a:prstClr>
            </a:outerShdw>
          </a:effectLst>
        </p:spPr>
      </p:pic>
      <p:pic>
        <p:nvPicPr>
          <p:cNvPr id="16" name="Immagine 15">
            <a:extLst>
              <a:ext uri="{FF2B5EF4-FFF2-40B4-BE49-F238E27FC236}">
                <a16:creationId xmlns:a16="http://schemas.microsoft.com/office/drawing/2014/main" id="{8CA06550-5CC7-4BD5-B8E1-649C5C3CFE94}"/>
              </a:ext>
            </a:extLst>
          </p:cNvPr>
          <p:cNvPicPr>
            <a:picLocks noChangeAspect="1"/>
          </p:cNvPicPr>
          <p:nvPr/>
        </p:nvPicPr>
        <p:blipFill>
          <a:blip r:embed="rId4"/>
          <a:stretch>
            <a:fillRect/>
          </a:stretch>
        </p:blipFill>
        <p:spPr>
          <a:xfrm>
            <a:off x="6269721" y="4974175"/>
            <a:ext cx="2656665" cy="1210726"/>
          </a:xfrm>
          <a:prstGeom prst="rect">
            <a:avLst/>
          </a:prstGeom>
          <a:solidFill>
            <a:schemeClr val="bg2"/>
          </a:solidFill>
          <a:effectLst>
            <a:outerShdw blurRad="50800" dist="38100" dir="2700000" algn="tl" rotWithShape="0">
              <a:prstClr val="black">
                <a:alpha val="40000"/>
              </a:prstClr>
            </a:outerShdw>
          </a:effectLst>
        </p:spPr>
      </p:pic>
      <p:pic>
        <p:nvPicPr>
          <p:cNvPr id="17" name="Immagine 16">
            <a:extLst>
              <a:ext uri="{FF2B5EF4-FFF2-40B4-BE49-F238E27FC236}">
                <a16:creationId xmlns:a16="http://schemas.microsoft.com/office/drawing/2014/main" id="{70A899D3-0C06-4842-A2A6-696AE9C99E07}"/>
              </a:ext>
            </a:extLst>
          </p:cNvPr>
          <p:cNvPicPr>
            <a:picLocks noChangeAspect="1"/>
          </p:cNvPicPr>
          <p:nvPr/>
        </p:nvPicPr>
        <p:blipFill>
          <a:blip r:embed="rId5"/>
          <a:stretch>
            <a:fillRect/>
          </a:stretch>
        </p:blipFill>
        <p:spPr>
          <a:xfrm>
            <a:off x="9328894" y="4939128"/>
            <a:ext cx="2153565" cy="1250925"/>
          </a:xfrm>
          <a:prstGeom prst="rect">
            <a:avLst/>
          </a:prstGeom>
          <a:solidFill>
            <a:schemeClr val="bg2"/>
          </a:solidFill>
        </p:spPr>
      </p:pic>
      <p:pic>
        <p:nvPicPr>
          <p:cNvPr id="19" name="Immagine 18">
            <a:extLst>
              <a:ext uri="{FF2B5EF4-FFF2-40B4-BE49-F238E27FC236}">
                <a16:creationId xmlns:a16="http://schemas.microsoft.com/office/drawing/2014/main" id="{886AA063-09BB-4101-B90C-154C91FE8C6E}"/>
              </a:ext>
            </a:extLst>
          </p:cNvPr>
          <p:cNvPicPr>
            <a:picLocks noChangeAspect="1"/>
          </p:cNvPicPr>
          <p:nvPr/>
        </p:nvPicPr>
        <p:blipFill>
          <a:blip r:embed="rId6"/>
          <a:stretch>
            <a:fillRect/>
          </a:stretch>
        </p:blipFill>
        <p:spPr>
          <a:xfrm>
            <a:off x="9727694" y="6211894"/>
            <a:ext cx="1754765" cy="478228"/>
          </a:xfrm>
          <a:prstGeom prst="rect">
            <a:avLst/>
          </a:prstGeom>
          <a:solidFill>
            <a:schemeClr val="bg2"/>
          </a:solidFill>
          <a:effectLst>
            <a:outerShdw blurRad="50800" dist="38100" dir="2700000" algn="tl" rotWithShape="0">
              <a:prstClr val="black">
                <a:alpha val="40000"/>
              </a:prstClr>
            </a:outerShdw>
          </a:effectLst>
        </p:spPr>
      </p:pic>
      <p:sp>
        <p:nvSpPr>
          <p:cNvPr id="20" name="CasellaDiTesto 19">
            <a:extLst>
              <a:ext uri="{FF2B5EF4-FFF2-40B4-BE49-F238E27FC236}">
                <a16:creationId xmlns:a16="http://schemas.microsoft.com/office/drawing/2014/main" id="{8F0E5B2B-7D4B-4094-A9B5-713DD0BF909B}"/>
              </a:ext>
            </a:extLst>
          </p:cNvPr>
          <p:cNvSpPr txBox="1"/>
          <p:nvPr/>
        </p:nvSpPr>
        <p:spPr>
          <a:xfrm>
            <a:off x="879868" y="4604843"/>
            <a:ext cx="2047740" cy="369332"/>
          </a:xfrm>
          <a:prstGeom prst="rect">
            <a:avLst/>
          </a:prstGeom>
          <a:noFill/>
        </p:spPr>
        <p:txBody>
          <a:bodyPr wrap="none" rtlCol="0">
            <a:spAutoFit/>
          </a:bodyPr>
          <a:lstStyle/>
          <a:p>
            <a:r>
              <a:rPr lang="it-IT" dirty="0">
                <a:solidFill>
                  <a:srgbClr val="0070C0"/>
                </a:solidFill>
              </a:rPr>
              <a:t>Proposta di valore</a:t>
            </a:r>
          </a:p>
        </p:txBody>
      </p:sp>
      <p:sp>
        <p:nvSpPr>
          <p:cNvPr id="21" name="CasellaDiTesto 20">
            <a:extLst>
              <a:ext uri="{FF2B5EF4-FFF2-40B4-BE49-F238E27FC236}">
                <a16:creationId xmlns:a16="http://schemas.microsoft.com/office/drawing/2014/main" id="{EBA6A2FF-B011-43A0-A5F7-2B3E05A5F435}"/>
              </a:ext>
            </a:extLst>
          </p:cNvPr>
          <p:cNvSpPr txBox="1"/>
          <p:nvPr/>
        </p:nvSpPr>
        <p:spPr>
          <a:xfrm>
            <a:off x="3879529" y="4586853"/>
            <a:ext cx="1745991" cy="369332"/>
          </a:xfrm>
          <a:prstGeom prst="rect">
            <a:avLst/>
          </a:prstGeom>
          <a:noFill/>
        </p:spPr>
        <p:txBody>
          <a:bodyPr wrap="none" rtlCol="0">
            <a:spAutoFit/>
          </a:bodyPr>
          <a:lstStyle/>
          <a:p>
            <a:r>
              <a:rPr lang="it-IT" dirty="0">
                <a:solidFill>
                  <a:srgbClr val="0070C0"/>
                </a:solidFill>
              </a:rPr>
              <a:t>Business model</a:t>
            </a:r>
          </a:p>
        </p:txBody>
      </p:sp>
      <p:sp>
        <p:nvSpPr>
          <p:cNvPr id="22" name="CasellaDiTesto 21">
            <a:extLst>
              <a:ext uri="{FF2B5EF4-FFF2-40B4-BE49-F238E27FC236}">
                <a16:creationId xmlns:a16="http://schemas.microsoft.com/office/drawing/2014/main" id="{A5C90C9A-35DC-4607-A3B3-18137C7C57DA}"/>
              </a:ext>
            </a:extLst>
          </p:cNvPr>
          <p:cNvSpPr txBox="1"/>
          <p:nvPr/>
        </p:nvSpPr>
        <p:spPr>
          <a:xfrm>
            <a:off x="7013362" y="4586818"/>
            <a:ext cx="782587" cy="369332"/>
          </a:xfrm>
          <a:prstGeom prst="rect">
            <a:avLst/>
          </a:prstGeom>
          <a:noFill/>
        </p:spPr>
        <p:txBody>
          <a:bodyPr wrap="none" rtlCol="0">
            <a:spAutoFit/>
          </a:bodyPr>
          <a:lstStyle/>
          <a:p>
            <a:r>
              <a:rPr lang="it-IT" dirty="0">
                <a:solidFill>
                  <a:srgbClr val="0070C0"/>
                </a:solidFill>
              </a:rPr>
              <a:t>SWOT</a:t>
            </a:r>
          </a:p>
        </p:txBody>
      </p:sp>
      <p:sp>
        <p:nvSpPr>
          <p:cNvPr id="23" name="CasellaDiTesto 22">
            <a:extLst>
              <a:ext uri="{FF2B5EF4-FFF2-40B4-BE49-F238E27FC236}">
                <a16:creationId xmlns:a16="http://schemas.microsoft.com/office/drawing/2014/main" id="{3ABA41F8-FD14-4F0D-BD86-B54B532CAEC0}"/>
              </a:ext>
            </a:extLst>
          </p:cNvPr>
          <p:cNvSpPr txBox="1"/>
          <p:nvPr/>
        </p:nvSpPr>
        <p:spPr>
          <a:xfrm>
            <a:off x="9196050" y="4327844"/>
            <a:ext cx="2419252" cy="646331"/>
          </a:xfrm>
          <a:prstGeom prst="rect">
            <a:avLst/>
          </a:prstGeom>
          <a:noFill/>
        </p:spPr>
        <p:txBody>
          <a:bodyPr wrap="none" rtlCol="0">
            <a:spAutoFit/>
          </a:bodyPr>
          <a:lstStyle/>
          <a:p>
            <a:pPr algn="ctr"/>
            <a:r>
              <a:rPr lang="it-IT" dirty="0">
                <a:solidFill>
                  <a:srgbClr val="0070C0"/>
                </a:solidFill>
              </a:rPr>
              <a:t>Conto economico </a:t>
            </a:r>
          </a:p>
          <a:p>
            <a:pPr algn="ctr"/>
            <a:r>
              <a:rPr lang="it-IT" dirty="0">
                <a:solidFill>
                  <a:srgbClr val="0070C0"/>
                </a:solidFill>
              </a:rPr>
              <a:t>e analisi di sensibilità</a:t>
            </a:r>
          </a:p>
        </p:txBody>
      </p:sp>
      <p:sp>
        <p:nvSpPr>
          <p:cNvPr id="24" name="Triangolo isoscele 23">
            <a:extLst>
              <a:ext uri="{FF2B5EF4-FFF2-40B4-BE49-F238E27FC236}">
                <a16:creationId xmlns:a16="http://schemas.microsoft.com/office/drawing/2014/main" id="{46BFD49D-411B-4779-ADFA-D902EF531E2B}"/>
              </a:ext>
            </a:extLst>
          </p:cNvPr>
          <p:cNvSpPr/>
          <p:nvPr/>
        </p:nvSpPr>
        <p:spPr>
          <a:xfrm rot="10800000">
            <a:off x="979647" y="4055039"/>
            <a:ext cx="10164364" cy="40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7203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e 18">
            <a:extLst>
              <a:ext uri="{FF2B5EF4-FFF2-40B4-BE49-F238E27FC236}">
                <a16:creationId xmlns:a16="http://schemas.microsoft.com/office/drawing/2014/main" id="{91F9F436-D233-422C-B241-391BC792AF3A}"/>
              </a:ext>
            </a:extLst>
          </p:cNvPr>
          <p:cNvSpPr/>
          <p:nvPr/>
        </p:nvSpPr>
        <p:spPr>
          <a:xfrm>
            <a:off x="7886700" y="1968500"/>
            <a:ext cx="2965450" cy="32970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rgbClr val="002060"/>
                </a:solidFill>
              </a:rPr>
              <a:t>Le garanzie richieste sono i fattori chiave per perseguire il risultato desiderato di un corretto ed efficace posizionamento</a:t>
            </a:r>
          </a:p>
        </p:txBody>
      </p:sp>
      <p:pic>
        <p:nvPicPr>
          <p:cNvPr id="5" name="Immagine 4" descr="Immagine che contiene tavolo&#10;&#10;Descrizione generata automaticamente">
            <a:extLst>
              <a:ext uri="{FF2B5EF4-FFF2-40B4-BE49-F238E27FC236}">
                <a16:creationId xmlns:a16="http://schemas.microsoft.com/office/drawing/2014/main" id="{BF1CB7CC-ADEA-40BD-BD3E-4E95C0E18228}"/>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38150" y="1370012"/>
            <a:ext cx="6788150" cy="4117975"/>
          </a:xfrm>
          <a:prstGeom prst="rect">
            <a:avLst/>
          </a:prstGeom>
        </p:spPr>
      </p:pic>
      <p:sp>
        <p:nvSpPr>
          <p:cNvPr id="6" name="CasellaDiTesto 5">
            <a:extLst>
              <a:ext uri="{FF2B5EF4-FFF2-40B4-BE49-F238E27FC236}">
                <a16:creationId xmlns:a16="http://schemas.microsoft.com/office/drawing/2014/main" id="{C5AD70C1-20AB-4781-A116-9AAC44DAA83D}"/>
              </a:ext>
            </a:extLst>
          </p:cNvPr>
          <p:cNvSpPr txBox="1"/>
          <p:nvPr/>
        </p:nvSpPr>
        <p:spPr>
          <a:xfrm>
            <a:off x="4127500" y="2069068"/>
            <a:ext cx="1650516" cy="276999"/>
          </a:xfrm>
          <a:prstGeom prst="rect">
            <a:avLst/>
          </a:prstGeom>
          <a:noFill/>
        </p:spPr>
        <p:txBody>
          <a:bodyPr wrap="none" rtlCol="0">
            <a:spAutoFit/>
          </a:bodyPr>
          <a:lstStyle/>
          <a:p>
            <a:r>
              <a:rPr lang="it-IT" sz="1200" dirty="0"/>
              <a:t>Valutazione da 1 a 10</a:t>
            </a:r>
          </a:p>
        </p:txBody>
      </p:sp>
    </p:spTree>
    <p:extLst>
      <p:ext uri="{BB962C8B-B14F-4D97-AF65-F5344CB8AC3E}">
        <p14:creationId xmlns:p14="http://schemas.microsoft.com/office/powerpoint/2010/main" val="202544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rgbClr val="0070C0"/>
                </a:solidFill>
              </a:rPr>
              <a:t>La business idea</a:t>
            </a:r>
          </a:p>
        </p:txBody>
      </p:sp>
    </p:spTree>
    <p:extLst>
      <p:ext uri="{BB962C8B-B14F-4D97-AF65-F5344CB8AC3E}">
        <p14:creationId xmlns:p14="http://schemas.microsoft.com/office/powerpoint/2010/main" val="337533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C8E33-68DF-43FE-AC96-879C69F6B9EE}"/>
              </a:ext>
            </a:extLst>
          </p:cNvPr>
          <p:cNvSpPr>
            <a:spLocks noGrp="1"/>
          </p:cNvSpPr>
          <p:nvPr>
            <p:ph type="title"/>
          </p:nvPr>
        </p:nvSpPr>
        <p:spPr/>
        <p:txBody>
          <a:bodyPr/>
          <a:lstStyle/>
          <a:p>
            <a:r>
              <a:rPr lang="it-IT" dirty="0"/>
              <a:t>La business idea</a:t>
            </a:r>
          </a:p>
        </p:txBody>
      </p:sp>
      <p:sp>
        <p:nvSpPr>
          <p:cNvPr id="3" name="Segnaposto contenuto 2">
            <a:extLst>
              <a:ext uri="{FF2B5EF4-FFF2-40B4-BE49-F238E27FC236}">
                <a16:creationId xmlns:a16="http://schemas.microsoft.com/office/drawing/2014/main" id="{012C7044-C921-484F-8ED9-2FAA0E1A371F}"/>
              </a:ext>
            </a:extLst>
          </p:cNvPr>
          <p:cNvSpPr>
            <a:spLocks noGrp="1"/>
          </p:cNvSpPr>
          <p:nvPr>
            <p:ph idx="1"/>
          </p:nvPr>
        </p:nvSpPr>
        <p:spPr/>
        <p:txBody>
          <a:bodyPr/>
          <a:lstStyle/>
          <a:p>
            <a:pPr algn="just"/>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La business idea è quella di realizzare un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e-commerce dei prodotti ittici italiani</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fortemente connotato e comunicato, preferibilmente appoggiandosi a realtà esistenti, che abbiano già realizzato e reso operativo il sistema informatico (che costituisce l’elemento base, differenziante, di tutti gli e-commerce contemporanei).</a:t>
            </a:r>
          </a:p>
          <a:p>
            <a:pPr algn="just"/>
            <a:r>
              <a:rPr lang="it-IT" dirty="0"/>
              <a:t>A </a:t>
            </a:r>
            <a:r>
              <a:rPr lang="it-IT" dirty="0">
                <a:solidFill>
                  <a:srgbClr val="373545"/>
                </a:solidFill>
                <a:latin typeface="Avenir Next LT Pro" panose="020B0504020202020204" pitchFamily="34" charset="0"/>
                <a:ea typeface="MS Mincho" panose="02020609040205080304" pitchFamily="49" charset="-128"/>
                <a:cs typeface="Biome Light" panose="020B0303030204020804" pitchFamily="34" charset="0"/>
              </a:rPr>
              <a:t>partire dal prodotto fresco e pulito, la gamma offerta si può estendere a lavorazioni progressivamente più accentuate e incorporanti servizio, quali i filetti, le tartare, i prodotti confezionati sottovuoto ed eventualmente trattati con la tecnologia HPP.</a:t>
            </a:r>
          </a:p>
        </p:txBody>
      </p:sp>
    </p:spTree>
    <p:extLst>
      <p:ext uri="{BB962C8B-B14F-4D97-AF65-F5344CB8AC3E}">
        <p14:creationId xmlns:p14="http://schemas.microsoft.com/office/powerpoint/2010/main" val="215794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516FC-B5D9-45DC-9014-C92C10D4C65D}"/>
              </a:ext>
            </a:extLst>
          </p:cNvPr>
          <p:cNvSpPr>
            <a:spLocks noGrp="1"/>
          </p:cNvSpPr>
          <p:nvPr>
            <p:ph type="title"/>
          </p:nvPr>
        </p:nvSpPr>
        <p:spPr/>
        <p:txBody>
          <a:bodyPr/>
          <a:lstStyle/>
          <a:p>
            <a:r>
              <a:rPr lang="it-IT" dirty="0"/>
              <a:t>Perché</a:t>
            </a:r>
          </a:p>
        </p:txBody>
      </p:sp>
      <p:sp>
        <p:nvSpPr>
          <p:cNvPr id="3" name="Segnaposto contenuto 2">
            <a:extLst>
              <a:ext uri="{FF2B5EF4-FFF2-40B4-BE49-F238E27FC236}">
                <a16:creationId xmlns:a16="http://schemas.microsoft.com/office/drawing/2014/main" id="{DC209A94-F527-41E0-8C84-F9FB9667FC8D}"/>
              </a:ext>
            </a:extLst>
          </p:cNvPr>
          <p:cNvSpPr>
            <a:spLocks noGrp="1"/>
          </p:cNvSpPr>
          <p:nvPr>
            <p:ph idx="1"/>
          </p:nvPr>
        </p:nvSpPr>
        <p:spPr/>
        <p:txBody>
          <a:bodyPr>
            <a:normAutofit lnSpcReduction="10000"/>
          </a:bodyPr>
          <a:lstStyle/>
          <a:p>
            <a:pPr algn="just"/>
            <a:r>
              <a:rPr lang="it-IT" dirty="0"/>
              <a:t>Il prodotto ittico italiano, rivelatosi come oggetto di apprezzamento da parte dei consumatori in occasione di interviste in cui la domanda relativa fosse esplicitamente esposta, non beneficia sempre di un posizionamento corrispondente in termini di prezzo. </a:t>
            </a:r>
          </a:p>
          <a:p>
            <a:pPr algn="just"/>
            <a:r>
              <a:rPr lang="it-IT" dirty="0"/>
              <a:t>Non tutti i punti vendita rendono evidente, chiara e leggibile l’origine del prodotto, non sempre il consumatore la richiede. La grande varietà di prodotti ittici dei mari italiani è poco nota, soprattutto presso la popolazione che vive lontano dalle coste, il che determina una focalizzazione degli acquisti su alcune specie e rende poco valorizzate le altre.</a:t>
            </a:r>
          </a:p>
          <a:p>
            <a:pPr algn="just"/>
            <a:r>
              <a:rPr lang="it-IT" dirty="0"/>
              <a:t>Un e-commerce ben strutturato può offrire un’ottima base per veicolare storytelling (aspetti emozionali), informazioni, competenze che arricchiscano la consapevolezza, la capacità di scelta e la competenza culinaria del consumatore</a:t>
            </a:r>
          </a:p>
        </p:txBody>
      </p:sp>
    </p:spTree>
    <p:extLst>
      <p:ext uri="{BB962C8B-B14F-4D97-AF65-F5344CB8AC3E}">
        <p14:creationId xmlns:p14="http://schemas.microsoft.com/office/powerpoint/2010/main" val="188560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516FC-B5D9-45DC-9014-C92C10D4C65D}"/>
              </a:ext>
            </a:extLst>
          </p:cNvPr>
          <p:cNvSpPr>
            <a:spLocks noGrp="1"/>
          </p:cNvSpPr>
          <p:nvPr>
            <p:ph type="title"/>
          </p:nvPr>
        </p:nvSpPr>
        <p:spPr/>
        <p:txBody>
          <a:bodyPr/>
          <a:lstStyle/>
          <a:p>
            <a:r>
              <a:rPr lang="it-IT" dirty="0"/>
              <a:t>Cosa (1/2)</a:t>
            </a:r>
          </a:p>
        </p:txBody>
      </p:sp>
      <p:sp>
        <p:nvSpPr>
          <p:cNvPr id="3" name="Segnaposto contenuto 2">
            <a:extLst>
              <a:ext uri="{FF2B5EF4-FFF2-40B4-BE49-F238E27FC236}">
                <a16:creationId xmlns:a16="http://schemas.microsoft.com/office/drawing/2014/main" id="{DC209A94-F527-41E0-8C84-F9FB9667FC8D}"/>
              </a:ext>
            </a:extLst>
          </p:cNvPr>
          <p:cNvSpPr>
            <a:spLocks noGrp="1"/>
          </p:cNvSpPr>
          <p:nvPr>
            <p:ph idx="1"/>
          </p:nvPr>
        </p:nvSpPr>
        <p:spPr/>
        <p:txBody>
          <a:bodyPr>
            <a:normAutofit lnSpcReduction="10000"/>
          </a:bodyPr>
          <a:lstStyle/>
          <a:p>
            <a:pPr algn="just"/>
            <a:r>
              <a:rPr lang="it-IT" dirty="0"/>
              <a:t>E-commerce del pesce italiano, una pescheria grande come l’Italia, in grado di fornire:</a:t>
            </a:r>
          </a:p>
          <a:p>
            <a:pPr lvl="1" algn="just"/>
            <a:r>
              <a:rPr lang="it-IT" dirty="0"/>
              <a:t>Una base di prodotti ittici noti, già molto consumati dalle famiglie, sia pescati che di allevamento</a:t>
            </a:r>
          </a:p>
          <a:p>
            <a:pPr lvl="1" algn="just"/>
            <a:r>
              <a:rPr lang="it-IT" dirty="0"/>
              <a:t>Una ricca offerta di prodotti ittici diversi, “minori”, che abitui il consumatore alla varietà, alla sorpresa di ciò che il mare ha offerto giorno dopo giorno.</a:t>
            </a:r>
          </a:p>
          <a:p>
            <a:pPr lvl="1" algn="just"/>
            <a:r>
              <a:rPr lang="it-IT" dirty="0"/>
              <a:t>Un canale di sbocco e visibilità per i produttori di pesce italiani e per i consumatori alla ricerca di freschezza e garanzie.</a:t>
            </a:r>
          </a:p>
          <a:p>
            <a:pPr algn="just"/>
            <a:r>
              <a:rPr lang="it-IT" dirty="0"/>
              <a:t>Questo punto di scambio, diretto, tra produttori e consumatori permette la conoscenza reciproca: anche le imprese di pesca / acquacoltura possono cogliere l’opportunità di toccare con mano le richieste dei consumatori, le loro esigenze, il loro immaginario, avendo a disposizione una base importante per le scelte produttive / di pesca (si pensi ad esempio ai temi ambientali).</a:t>
            </a:r>
          </a:p>
        </p:txBody>
      </p:sp>
    </p:spTree>
    <p:extLst>
      <p:ext uri="{BB962C8B-B14F-4D97-AF65-F5344CB8AC3E}">
        <p14:creationId xmlns:p14="http://schemas.microsoft.com/office/powerpoint/2010/main" val="266771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516FC-B5D9-45DC-9014-C92C10D4C65D}"/>
              </a:ext>
            </a:extLst>
          </p:cNvPr>
          <p:cNvSpPr>
            <a:spLocks noGrp="1"/>
          </p:cNvSpPr>
          <p:nvPr>
            <p:ph type="title"/>
          </p:nvPr>
        </p:nvSpPr>
        <p:spPr/>
        <p:txBody>
          <a:bodyPr/>
          <a:lstStyle/>
          <a:p>
            <a:r>
              <a:rPr lang="it-IT" dirty="0"/>
              <a:t>Cosa (2/2)</a:t>
            </a:r>
          </a:p>
        </p:txBody>
      </p:sp>
      <p:sp>
        <p:nvSpPr>
          <p:cNvPr id="3" name="Segnaposto contenuto 2">
            <a:extLst>
              <a:ext uri="{FF2B5EF4-FFF2-40B4-BE49-F238E27FC236}">
                <a16:creationId xmlns:a16="http://schemas.microsoft.com/office/drawing/2014/main" id="{DC209A94-F527-41E0-8C84-F9FB9667FC8D}"/>
              </a:ext>
            </a:extLst>
          </p:cNvPr>
          <p:cNvSpPr>
            <a:spLocks noGrp="1"/>
          </p:cNvSpPr>
          <p:nvPr>
            <p:ph idx="1"/>
          </p:nvPr>
        </p:nvSpPr>
        <p:spPr>
          <a:xfrm>
            <a:off x="677334" y="1460501"/>
            <a:ext cx="8596668" cy="4953000"/>
          </a:xfrm>
        </p:spPr>
        <p:txBody>
          <a:bodyPr>
            <a:normAutofit fontScale="85000" lnSpcReduction="10000"/>
          </a:bodyPr>
          <a:lstStyle/>
          <a:p>
            <a:pPr algn="just"/>
            <a:r>
              <a:rPr lang="it-IT" dirty="0"/>
              <a:t>L’appoggio su una realtà esistente potrebbe fornire un’occasione per avviare l’attività e sviluppare in modo crescente le competenze dell’impresa di pesca. E’ infatti opportuno che, per esigenze di freschezza e anche di visibilità dell’origine, il prodotto fresco (prevalentemente già pulito) parta direttamente dal produttore. Ciò implica l’apprendimento di alcune competenze in merito alla preparazione e spedizione del prodotto.</a:t>
            </a:r>
          </a:p>
          <a:p>
            <a:pPr marL="0" indent="0" algn="just">
              <a:buNone/>
            </a:pPr>
            <a:r>
              <a:rPr lang="it-IT" b="1" dirty="0">
                <a:solidFill>
                  <a:schemeClr val="accent1"/>
                </a:solidFill>
              </a:rPr>
              <a:t>POSSIBILI SVILUPPI SUCCESSIVI</a:t>
            </a:r>
          </a:p>
          <a:p>
            <a:pPr algn="just">
              <a:buFont typeface="Wingdings" panose="05000000000000000000" pitchFamily="2" charset="2"/>
              <a:buChar char="Ø"/>
            </a:pPr>
            <a:r>
              <a:rPr lang="it-IT" dirty="0"/>
              <a:t>Al prodotto ittico fresco è possibile associare il prodotto, eventualmente oltre che pulito anche sfilettato, confezionato con tecnologia HPP, che permette un significativo prolungamento della </a:t>
            </a:r>
            <a:r>
              <a:rPr lang="it-IT" dirty="0" err="1"/>
              <a:t>shelf</a:t>
            </a:r>
            <a:r>
              <a:rPr lang="it-IT" dirty="0"/>
              <a:t>-life (fino a 4 settimane). Se ben raccontata, questa tecnologia consente una gestione familiare più efficiente del prodotto ittico (fare scorte, cucinarlo quando </a:t>
            </a:r>
            <a:r>
              <a:rPr lang="it-IT" dirty="0" err="1"/>
              <a:t>posssibile</a:t>
            </a:r>
            <a:r>
              <a:rPr lang="it-IT" dirty="0"/>
              <a:t> a parità di sapore ed aspetti nutrizionali…)</a:t>
            </a:r>
          </a:p>
          <a:p>
            <a:pPr algn="just">
              <a:buFont typeface="Wingdings" panose="05000000000000000000" pitchFamily="2" charset="2"/>
              <a:buChar char="Ø"/>
            </a:pPr>
            <a:r>
              <a:rPr lang="it-IT" dirty="0"/>
              <a:t>	Una volta avviato in modo solido l’e-commerce, è possibile instaurare convenzioni con esercizi di ristorazione, che acquistino il prodotto dall’e-commerce stesso (certamente il prodotto fresco, anche se la conservabilità del prodotto trattato con HPP lo rende ideale per la ristorazione) ed offrano il servizio di delivery dei piatti pronti. In questo caso, l’accordo potrebbe prevedere un co-branding (brand del ristorante più brand dell’e-commerce) che proponga al consumatore i piatti che acquista in e-commerce già cucinati, caldi e pronti al consumo. Ciò costituirebbe un rafforzamento dell’attività di acculturamento del consumatore in merito all’utilizzo in cucina dei prodotti ittici italiani meno noti, oltre a un’occasione di sperimentazione di sapori diversi.</a:t>
            </a:r>
          </a:p>
        </p:txBody>
      </p:sp>
    </p:spTree>
    <p:extLst>
      <p:ext uri="{BB962C8B-B14F-4D97-AF65-F5344CB8AC3E}">
        <p14:creationId xmlns:p14="http://schemas.microsoft.com/office/powerpoint/2010/main" val="4055459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C88DB-669A-4DC2-9C81-D9348FC6F876}"/>
              </a:ext>
            </a:extLst>
          </p:cNvPr>
          <p:cNvSpPr>
            <a:spLocks noGrp="1"/>
          </p:cNvSpPr>
          <p:nvPr>
            <p:ph type="title"/>
          </p:nvPr>
        </p:nvSpPr>
        <p:spPr/>
        <p:txBody>
          <a:bodyPr/>
          <a:lstStyle/>
          <a:p>
            <a:r>
              <a:rPr lang="it-IT" dirty="0"/>
              <a:t>I tempi</a:t>
            </a:r>
          </a:p>
        </p:txBody>
      </p:sp>
      <p:graphicFrame>
        <p:nvGraphicFramePr>
          <p:cNvPr id="4" name="Segnaposto contenuto 3">
            <a:extLst>
              <a:ext uri="{FF2B5EF4-FFF2-40B4-BE49-F238E27FC236}">
                <a16:creationId xmlns:a16="http://schemas.microsoft.com/office/drawing/2014/main" id="{B293A118-19E7-45FF-B9E1-BEEFA11C628D}"/>
              </a:ext>
            </a:extLst>
          </p:cNvPr>
          <p:cNvGraphicFramePr>
            <a:graphicFrameLocks noGrp="1"/>
          </p:cNvGraphicFramePr>
          <p:nvPr>
            <p:ph idx="1"/>
            <p:extLst>
              <p:ext uri="{D42A27DB-BD31-4B8C-83A1-F6EECF244321}">
                <p14:modId xmlns:p14="http://schemas.microsoft.com/office/powerpoint/2010/main" val="3287218467"/>
              </p:ext>
            </p:extLst>
          </p:nvPr>
        </p:nvGraphicFramePr>
        <p:xfrm>
          <a:off x="677334" y="1270000"/>
          <a:ext cx="9393237" cy="434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con angoli arrotondati 4">
            <a:extLst>
              <a:ext uri="{FF2B5EF4-FFF2-40B4-BE49-F238E27FC236}">
                <a16:creationId xmlns:a16="http://schemas.microsoft.com/office/drawing/2014/main" id="{18A52AC4-252A-4240-A299-B57A784E053A}"/>
              </a:ext>
            </a:extLst>
          </p:cNvPr>
          <p:cNvSpPr/>
          <p:nvPr/>
        </p:nvSpPr>
        <p:spPr>
          <a:xfrm>
            <a:off x="1079500" y="4597400"/>
            <a:ext cx="8775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Comunicazione, analisi, fine – tuning della proposta di valore</a:t>
            </a:r>
          </a:p>
        </p:txBody>
      </p:sp>
    </p:spTree>
    <p:extLst>
      <p:ext uri="{BB962C8B-B14F-4D97-AF65-F5344CB8AC3E}">
        <p14:creationId xmlns:p14="http://schemas.microsoft.com/office/powerpoint/2010/main" val="115902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ina italia tutte le regioni | Equality Italia">
            <a:extLst>
              <a:ext uri="{FF2B5EF4-FFF2-40B4-BE49-F238E27FC236}">
                <a16:creationId xmlns:a16="http://schemas.microsoft.com/office/drawing/2014/main" id="{EF9EC7A4-0B02-4AD8-A0D9-26416B9B8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081" y="3548464"/>
            <a:ext cx="2578100" cy="30131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C4A67B3-ADDE-4F7A-8109-942CBDC00739}"/>
              </a:ext>
            </a:extLst>
          </p:cNvPr>
          <p:cNvSpPr>
            <a:spLocks noGrp="1"/>
          </p:cNvSpPr>
          <p:nvPr>
            <p:ph type="title"/>
          </p:nvPr>
        </p:nvSpPr>
        <p:spPr/>
        <p:txBody>
          <a:bodyPr/>
          <a:lstStyle/>
          <a:p>
            <a:r>
              <a:rPr lang="it-IT" dirty="0"/>
              <a:t>L’e-commerce «diffuso»</a:t>
            </a:r>
          </a:p>
        </p:txBody>
      </p:sp>
      <p:pic>
        <p:nvPicPr>
          <p:cNvPr id="10" name="Elemento grafico 9" descr="Scatola di imballaggio aperta con riempimento a tinta unita">
            <a:extLst>
              <a:ext uri="{FF2B5EF4-FFF2-40B4-BE49-F238E27FC236}">
                <a16:creationId xmlns:a16="http://schemas.microsoft.com/office/drawing/2014/main" id="{1D3B8AB7-3A35-4957-A42E-D52ABA3DF4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3354" y="4117669"/>
            <a:ext cx="914400" cy="914400"/>
          </a:xfrm>
          <a:prstGeom prst="rect">
            <a:avLst/>
          </a:prstGeom>
        </p:spPr>
      </p:pic>
      <p:pic>
        <p:nvPicPr>
          <p:cNvPr id="12" name="Elemento grafico 11" descr="Carrello portapacchi contorno">
            <a:extLst>
              <a:ext uri="{FF2B5EF4-FFF2-40B4-BE49-F238E27FC236}">
                <a16:creationId xmlns:a16="http://schemas.microsoft.com/office/drawing/2014/main" id="{81C6D552-45EC-434A-AD59-5E7E167EFE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2590" y="4329514"/>
            <a:ext cx="914400" cy="914400"/>
          </a:xfrm>
          <a:prstGeom prst="rect">
            <a:avLst/>
          </a:prstGeom>
        </p:spPr>
      </p:pic>
      <p:pic>
        <p:nvPicPr>
          <p:cNvPr id="15" name="Elemento grafico 14" descr="Barca a vela con riempimento a tinta unita">
            <a:extLst>
              <a:ext uri="{FF2B5EF4-FFF2-40B4-BE49-F238E27FC236}">
                <a16:creationId xmlns:a16="http://schemas.microsoft.com/office/drawing/2014/main" id="{2D844F87-2FCA-4F41-B25F-66912E6C1A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8282" y="4625641"/>
            <a:ext cx="571500" cy="571500"/>
          </a:xfrm>
          <a:prstGeom prst="rect">
            <a:avLst/>
          </a:prstGeom>
        </p:spPr>
      </p:pic>
      <p:pic>
        <p:nvPicPr>
          <p:cNvPr id="16" name="Elemento grafico 15" descr="Barca a vela con riempimento a tinta unita">
            <a:extLst>
              <a:ext uri="{FF2B5EF4-FFF2-40B4-BE49-F238E27FC236}">
                <a16:creationId xmlns:a16="http://schemas.microsoft.com/office/drawing/2014/main" id="{6E5F2CAD-EA3D-48E8-8A43-E770C405E2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0982" y="5368591"/>
            <a:ext cx="571500" cy="571500"/>
          </a:xfrm>
          <a:prstGeom prst="rect">
            <a:avLst/>
          </a:prstGeom>
        </p:spPr>
      </p:pic>
      <p:pic>
        <p:nvPicPr>
          <p:cNvPr id="17" name="Elemento grafico 16" descr="Barca a vela con riempimento a tinta unita">
            <a:extLst>
              <a:ext uri="{FF2B5EF4-FFF2-40B4-BE49-F238E27FC236}">
                <a16:creationId xmlns:a16="http://schemas.microsoft.com/office/drawing/2014/main" id="{C850C5B8-5500-407F-83D3-B4F2C6FC22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37263" y="4500964"/>
            <a:ext cx="571500" cy="571500"/>
          </a:xfrm>
          <a:prstGeom prst="rect">
            <a:avLst/>
          </a:prstGeom>
        </p:spPr>
      </p:pic>
      <p:pic>
        <p:nvPicPr>
          <p:cNvPr id="18" name="Elemento grafico 17" descr="Barca a vela con riempimento a tinta unita">
            <a:extLst>
              <a:ext uri="{FF2B5EF4-FFF2-40B4-BE49-F238E27FC236}">
                <a16:creationId xmlns:a16="http://schemas.microsoft.com/office/drawing/2014/main" id="{E1593D34-A0DA-4E1C-9AAF-E49C31BC0D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9466" y="4020764"/>
            <a:ext cx="571500" cy="571500"/>
          </a:xfrm>
          <a:prstGeom prst="rect">
            <a:avLst/>
          </a:prstGeom>
        </p:spPr>
      </p:pic>
      <p:pic>
        <p:nvPicPr>
          <p:cNvPr id="20" name="Elemento grafico 19" descr="Barca a vela con riempimento a tinta unita">
            <a:extLst>
              <a:ext uri="{FF2B5EF4-FFF2-40B4-BE49-F238E27FC236}">
                <a16:creationId xmlns:a16="http://schemas.microsoft.com/office/drawing/2014/main" id="{5A31F59A-D5BD-4888-BE75-CBDD216988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5755" y="5654341"/>
            <a:ext cx="571500" cy="571500"/>
          </a:xfrm>
          <a:prstGeom prst="rect">
            <a:avLst/>
          </a:prstGeom>
        </p:spPr>
      </p:pic>
      <p:pic>
        <p:nvPicPr>
          <p:cNvPr id="19" name="Immagine 18">
            <a:extLst>
              <a:ext uri="{FF2B5EF4-FFF2-40B4-BE49-F238E27FC236}">
                <a16:creationId xmlns:a16="http://schemas.microsoft.com/office/drawing/2014/main" id="{15350930-DE26-4A72-9CF7-F9BD4CC36214}"/>
              </a:ext>
            </a:extLst>
          </p:cNvPr>
          <p:cNvPicPr>
            <a:picLocks noChangeAspect="1"/>
          </p:cNvPicPr>
          <p:nvPr/>
        </p:nvPicPr>
        <p:blipFill>
          <a:blip r:embed="rId9"/>
          <a:stretch>
            <a:fillRect/>
          </a:stretch>
        </p:blipFill>
        <p:spPr>
          <a:xfrm>
            <a:off x="4049371" y="5533439"/>
            <a:ext cx="470229" cy="484923"/>
          </a:xfrm>
          <a:prstGeom prst="rect">
            <a:avLst/>
          </a:prstGeom>
        </p:spPr>
      </p:pic>
      <p:pic>
        <p:nvPicPr>
          <p:cNvPr id="27" name="Immagine 26">
            <a:extLst>
              <a:ext uri="{FF2B5EF4-FFF2-40B4-BE49-F238E27FC236}">
                <a16:creationId xmlns:a16="http://schemas.microsoft.com/office/drawing/2014/main" id="{5BC210D9-657D-4F43-82CC-A2875B728196}"/>
              </a:ext>
            </a:extLst>
          </p:cNvPr>
          <p:cNvPicPr>
            <a:picLocks noChangeAspect="1"/>
          </p:cNvPicPr>
          <p:nvPr/>
        </p:nvPicPr>
        <p:blipFill>
          <a:blip r:embed="rId9"/>
          <a:stretch>
            <a:fillRect/>
          </a:stretch>
        </p:blipFill>
        <p:spPr>
          <a:xfrm>
            <a:off x="4410737" y="4487917"/>
            <a:ext cx="470229" cy="484923"/>
          </a:xfrm>
          <a:prstGeom prst="rect">
            <a:avLst/>
          </a:prstGeom>
        </p:spPr>
      </p:pic>
      <p:pic>
        <p:nvPicPr>
          <p:cNvPr id="28" name="Immagine 27">
            <a:extLst>
              <a:ext uri="{FF2B5EF4-FFF2-40B4-BE49-F238E27FC236}">
                <a16:creationId xmlns:a16="http://schemas.microsoft.com/office/drawing/2014/main" id="{14E30DC1-BCF7-4C5E-9724-C9E21D67F5A3}"/>
              </a:ext>
            </a:extLst>
          </p:cNvPr>
          <p:cNvPicPr>
            <a:picLocks noChangeAspect="1"/>
          </p:cNvPicPr>
          <p:nvPr/>
        </p:nvPicPr>
        <p:blipFill>
          <a:blip r:embed="rId9"/>
          <a:stretch>
            <a:fillRect/>
          </a:stretch>
        </p:blipFill>
        <p:spPr>
          <a:xfrm>
            <a:off x="5126117" y="5183280"/>
            <a:ext cx="470229" cy="484923"/>
          </a:xfrm>
          <a:prstGeom prst="rect">
            <a:avLst/>
          </a:prstGeom>
        </p:spPr>
      </p:pic>
      <p:sp>
        <p:nvSpPr>
          <p:cNvPr id="31" name="CasellaDiTesto 30">
            <a:extLst>
              <a:ext uri="{FF2B5EF4-FFF2-40B4-BE49-F238E27FC236}">
                <a16:creationId xmlns:a16="http://schemas.microsoft.com/office/drawing/2014/main" id="{21F75575-D284-43E3-821D-8125135E7E9F}"/>
              </a:ext>
            </a:extLst>
          </p:cNvPr>
          <p:cNvSpPr txBox="1"/>
          <p:nvPr/>
        </p:nvSpPr>
        <p:spPr>
          <a:xfrm>
            <a:off x="3038216" y="2787535"/>
            <a:ext cx="1624612" cy="646331"/>
          </a:xfrm>
          <a:prstGeom prst="rect">
            <a:avLst/>
          </a:prstGeom>
          <a:noFill/>
        </p:spPr>
        <p:txBody>
          <a:bodyPr wrap="none" rtlCol="0">
            <a:spAutoFit/>
          </a:bodyPr>
          <a:lstStyle/>
          <a:p>
            <a:r>
              <a:rPr lang="it-IT" sz="1200" dirty="0">
                <a:solidFill>
                  <a:schemeClr val="accent4"/>
                </a:solidFill>
              </a:rPr>
              <a:t>L’e-commerce ospita</a:t>
            </a:r>
          </a:p>
          <a:p>
            <a:r>
              <a:rPr lang="it-IT" sz="1200" dirty="0">
                <a:solidFill>
                  <a:schemeClr val="accent4"/>
                </a:solidFill>
              </a:rPr>
              <a:t>i prodotti e li rende</a:t>
            </a:r>
          </a:p>
          <a:p>
            <a:r>
              <a:rPr lang="it-IT" sz="1200" dirty="0">
                <a:solidFill>
                  <a:schemeClr val="accent4"/>
                </a:solidFill>
              </a:rPr>
              <a:t>acquistabili</a:t>
            </a:r>
          </a:p>
        </p:txBody>
      </p:sp>
      <p:grpSp>
        <p:nvGrpSpPr>
          <p:cNvPr id="2058" name="Gruppo 2057">
            <a:extLst>
              <a:ext uri="{FF2B5EF4-FFF2-40B4-BE49-F238E27FC236}">
                <a16:creationId xmlns:a16="http://schemas.microsoft.com/office/drawing/2014/main" id="{4BB48393-1E5D-4379-8202-19E75E5F8E08}"/>
              </a:ext>
            </a:extLst>
          </p:cNvPr>
          <p:cNvGrpSpPr/>
          <p:nvPr/>
        </p:nvGrpSpPr>
        <p:grpSpPr>
          <a:xfrm>
            <a:off x="3342028" y="1535336"/>
            <a:ext cx="1320800" cy="1320800"/>
            <a:chOff x="2257598" y="1270298"/>
            <a:chExt cx="1320800" cy="1320800"/>
          </a:xfrm>
        </p:grpSpPr>
        <p:pic>
          <p:nvPicPr>
            <p:cNvPr id="29" name="Elemento grafico 28" descr="Cloud computing con riempimento a tinta unita">
              <a:extLst>
                <a:ext uri="{FF2B5EF4-FFF2-40B4-BE49-F238E27FC236}">
                  <a16:creationId xmlns:a16="http://schemas.microsoft.com/office/drawing/2014/main" id="{4B78BBAB-F578-4AC4-A023-78A1843F3E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57598" y="1270298"/>
              <a:ext cx="1320800" cy="1320800"/>
            </a:xfrm>
            <a:prstGeom prst="rect">
              <a:avLst/>
            </a:prstGeom>
          </p:spPr>
        </p:pic>
        <p:pic>
          <p:nvPicPr>
            <p:cNvPr id="2051" name="Elemento grafico 2050" descr="Pesce con riempimento a tinta unita">
              <a:extLst>
                <a:ext uri="{FF2B5EF4-FFF2-40B4-BE49-F238E27FC236}">
                  <a16:creationId xmlns:a16="http://schemas.microsoft.com/office/drawing/2014/main" id="{FBE4453E-8337-482F-AA95-D8B2317408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7646" y="1925223"/>
              <a:ext cx="440352" cy="440352"/>
            </a:xfrm>
            <a:prstGeom prst="rect">
              <a:avLst/>
            </a:prstGeom>
          </p:spPr>
        </p:pic>
      </p:grpSp>
      <p:pic>
        <p:nvPicPr>
          <p:cNvPr id="2053" name="Elemento grafico 2052" descr="Capo (femminile) con riempimento a tinta unita">
            <a:extLst>
              <a:ext uri="{FF2B5EF4-FFF2-40B4-BE49-F238E27FC236}">
                <a16:creationId xmlns:a16="http://schemas.microsoft.com/office/drawing/2014/main" id="{543BC434-7178-48A3-B026-C699AE24E7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23360" y="1646932"/>
            <a:ext cx="914400" cy="914400"/>
          </a:xfrm>
          <a:prstGeom prst="rect">
            <a:avLst/>
          </a:prstGeom>
        </p:spPr>
      </p:pic>
      <p:pic>
        <p:nvPicPr>
          <p:cNvPr id="2055" name="Elemento grafico 2054" descr="Famiglia con due figli con riempimento a tinta unita">
            <a:extLst>
              <a:ext uri="{FF2B5EF4-FFF2-40B4-BE49-F238E27FC236}">
                <a16:creationId xmlns:a16="http://schemas.microsoft.com/office/drawing/2014/main" id="{E82FEEBE-1424-4BB6-89F7-24CC1047993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67194" y="1650326"/>
            <a:ext cx="914400" cy="914400"/>
          </a:xfrm>
          <a:prstGeom prst="rect">
            <a:avLst/>
          </a:prstGeom>
        </p:spPr>
      </p:pic>
      <p:sp>
        <p:nvSpPr>
          <p:cNvPr id="40" name="CasellaDiTesto 39">
            <a:extLst>
              <a:ext uri="{FF2B5EF4-FFF2-40B4-BE49-F238E27FC236}">
                <a16:creationId xmlns:a16="http://schemas.microsoft.com/office/drawing/2014/main" id="{3FD25BD5-818F-4215-88BB-1F6223F38E68}"/>
              </a:ext>
            </a:extLst>
          </p:cNvPr>
          <p:cNvSpPr txBox="1"/>
          <p:nvPr/>
        </p:nvSpPr>
        <p:spPr>
          <a:xfrm>
            <a:off x="6418071" y="2461071"/>
            <a:ext cx="1778051" cy="461665"/>
          </a:xfrm>
          <a:prstGeom prst="rect">
            <a:avLst/>
          </a:prstGeom>
          <a:noFill/>
        </p:spPr>
        <p:txBody>
          <a:bodyPr wrap="none" rtlCol="0">
            <a:spAutoFit/>
          </a:bodyPr>
          <a:lstStyle/>
          <a:p>
            <a:r>
              <a:rPr lang="it-IT" sz="1200" dirty="0">
                <a:solidFill>
                  <a:srgbClr val="FFC000"/>
                </a:solidFill>
              </a:rPr>
              <a:t>Le famiglie, i ristoranti</a:t>
            </a:r>
          </a:p>
          <a:p>
            <a:r>
              <a:rPr lang="it-IT" sz="1200" dirty="0">
                <a:solidFill>
                  <a:srgbClr val="FFC000"/>
                </a:solidFill>
              </a:rPr>
              <a:t>effettuano gli ordini</a:t>
            </a:r>
          </a:p>
        </p:txBody>
      </p:sp>
      <p:sp>
        <p:nvSpPr>
          <p:cNvPr id="41" name="CasellaDiTesto 40">
            <a:extLst>
              <a:ext uri="{FF2B5EF4-FFF2-40B4-BE49-F238E27FC236}">
                <a16:creationId xmlns:a16="http://schemas.microsoft.com/office/drawing/2014/main" id="{680738B0-C349-4F6E-90CA-842FEA27BFE2}"/>
              </a:ext>
            </a:extLst>
          </p:cNvPr>
          <p:cNvSpPr txBox="1"/>
          <p:nvPr/>
        </p:nvSpPr>
        <p:spPr>
          <a:xfrm>
            <a:off x="1658517" y="6099953"/>
            <a:ext cx="2343911" cy="646331"/>
          </a:xfrm>
          <a:prstGeom prst="rect">
            <a:avLst/>
          </a:prstGeom>
          <a:noFill/>
        </p:spPr>
        <p:txBody>
          <a:bodyPr wrap="none" rtlCol="0">
            <a:spAutoFit/>
          </a:bodyPr>
          <a:lstStyle/>
          <a:p>
            <a:r>
              <a:rPr lang="it-IT" sz="1200" dirty="0">
                <a:solidFill>
                  <a:schemeClr val="accent2">
                    <a:lumMod val="75000"/>
                  </a:schemeClr>
                </a:solidFill>
              </a:rPr>
              <a:t>I produttori confezionano e</a:t>
            </a:r>
          </a:p>
          <a:p>
            <a:r>
              <a:rPr lang="it-IT" sz="1200" dirty="0">
                <a:solidFill>
                  <a:schemeClr val="accent2">
                    <a:lumMod val="75000"/>
                  </a:schemeClr>
                </a:solidFill>
              </a:rPr>
              <a:t>attivano la spedizione (accordo</a:t>
            </a:r>
          </a:p>
          <a:p>
            <a:r>
              <a:rPr lang="it-IT" sz="1200" dirty="0">
                <a:solidFill>
                  <a:schemeClr val="accent2">
                    <a:lumMod val="75000"/>
                  </a:schemeClr>
                </a:solidFill>
              </a:rPr>
              <a:t>quadro con i corrieri)</a:t>
            </a:r>
          </a:p>
        </p:txBody>
      </p:sp>
      <p:pic>
        <p:nvPicPr>
          <p:cNvPr id="2057" name="Elemento grafico 2056" descr="Consegna con riempimento a tinta unita">
            <a:extLst>
              <a:ext uri="{FF2B5EF4-FFF2-40B4-BE49-F238E27FC236}">
                <a16:creationId xmlns:a16="http://schemas.microsoft.com/office/drawing/2014/main" id="{2AE83522-149B-4967-9F41-4E0DADA5724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23360" y="4030107"/>
            <a:ext cx="1115384" cy="1115384"/>
          </a:xfrm>
          <a:prstGeom prst="rect">
            <a:avLst/>
          </a:prstGeom>
        </p:spPr>
      </p:pic>
      <p:sp>
        <p:nvSpPr>
          <p:cNvPr id="44" name="CasellaDiTesto 43">
            <a:extLst>
              <a:ext uri="{FF2B5EF4-FFF2-40B4-BE49-F238E27FC236}">
                <a16:creationId xmlns:a16="http://schemas.microsoft.com/office/drawing/2014/main" id="{6C4762A1-4058-45BF-9749-51190B9A3E29}"/>
              </a:ext>
            </a:extLst>
          </p:cNvPr>
          <p:cNvSpPr txBox="1"/>
          <p:nvPr/>
        </p:nvSpPr>
        <p:spPr>
          <a:xfrm>
            <a:off x="7056512" y="5055041"/>
            <a:ext cx="1838965" cy="646331"/>
          </a:xfrm>
          <a:prstGeom prst="rect">
            <a:avLst/>
          </a:prstGeom>
          <a:noFill/>
        </p:spPr>
        <p:txBody>
          <a:bodyPr wrap="none" rtlCol="0">
            <a:spAutoFit/>
          </a:bodyPr>
          <a:lstStyle/>
          <a:p>
            <a:r>
              <a:rPr lang="it-IT" sz="1200" dirty="0">
                <a:solidFill>
                  <a:srgbClr val="7030A0"/>
                </a:solidFill>
              </a:rPr>
              <a:t>I corrieri con mezzi </a:t>
            </a:r>
          </a:p>
          <a:p>
            <a:r>
              <a:rPr lang="it-IT" sz="1200" dirty="0">
                <a:solidFill>
                  <a:srgbClr val="7030A0"/>
                </a:solidFill>
              </a:rPr>
              <a:t>refrigerati effettuano la</a:t>
            </a:r>
          </a:p>
          <a:p>
            <a:r>
              <a:rPr lang="it-IT" sz="1200" dirty="0">
                <a:solidFill>
                  <a:srgbClr val="7030A0"/>
                </a:solidFill>
              </a:rPr>
              <a:t>consegna</a:t>
            </a:r>
          </a:p>
        </p:txBody>
      </p:sp>
      <p:cxnSp>
        <p:nvCxnSpPr>
          <p:cNvPr id="2061" name="Connettore 2 2060">
            <a:extLst>
              <a:ext uri="{FF2B5EF4-FFF2-40B4-BE49-F238E27FC236}">
                <a16:creationId xmlns:a16="http://schemas.microsoft.com/office/drawing/2014/main" id="{ED4649C7-6E0E-4A68-A1BF-A7F7C21A5742}"/>
              </a:ext>
            </a:extLst>
          </p:cNvPr>
          <p:cNvCxnSpPr/>
          <p:nvPr/>
        </p:nvCxnSpPr>
        <p:spPr>
          <a:xfrm flipH="1" flipV="1">
            <a:off x="4410737" y="3263900"/>
            <a:ext cx="108863"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Connettore 2 2062">
            <a:extLst>
              <a:ext uri="{FF2B5EF4-FFF2-40B4-BE49-F238E27FC236}">
                <a16:creationId xmlns:a16="http://schemas.microsoft.com/office/drawing/2014/main" id="{827B2562-2AD1-4CF5-A9D8-44B1C55620F3}"/>
              </a:ext>
            </a:extLst>
          </p:cNvPr>
          <p:cNvCxnSpPr/>
          <p:nvPr/>
        </p:nvCxnSpPr>
        <p:spPr>
          <a:xfrm>
            <a:off x="4082482" y="3271090"/>
            <a:ext cx="202003" cy="74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Connettore 2 2064">
            <a:extLst>
              <a:ext uri="{FF2B5EF4-FFF2-40B4-BE49-F238E27FC236}">
                <a16:creationId xmlns:a16="http://schemas.microsoft.com/office/drawing/2014/main" id="{F762E185-774F-4D18-ABCE-F409B0A8E788}"/>
              </a:ext>
            </a:extLst>
          </p:cNvPr>
          <p:cNvCxnSpPr/>
          <p:nvPr/>
        </p:nvCxnSpPr>
        <p:spPr>
          <a:xfrm flipH="1">
            <a:off x="4880966" y="2410437"/>
            <a:ext cx="1380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Connettore 2 2066">
            <a:extLst>
              <a:ext uri="{FF2B5EF4-FFF2-40B4-BE49-F238E27FC236}">
                <a16:creationId xmlns:a16="http://schemas.microsoft.com/office/drawing/2014/main" id="{CB946FE4-9816-4689-9ED8-427A724261B4}"/>
              </a:ext>
            </a:extLst>
          </p:cNvPr>
          <p:cNvCxnSpPr/>
          <p:nvPr/>
        </p:nvCxnSpPr>
        <p:spPr>
          <a:xfrm flipV="1">
            <a:off x="5905500" y="5243914"/>
            <a:ext cx="965200" cy="181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Connettore 2 2068">
            <a:extLst>
              <a:ext uri="{FF2B5EF4-FFF2-40B4-BE49-F238E27FC236}">
                <a16:creationId xmlns:a16="http://schemas.microsoft.com/office/drawing/2014/main" id="{5E5F8EF7-21BC-4D23-8FC2-77714DE373C6}"/>
              </a:ext>
            </a:extLst>
          </p:cNvPr>
          <p:cNvCxnSpPr/>
          <p:nvPr/>
        </p:nvCxnSpPr>
        <p:spPr>
          <a:xfrm flipH="1" flipV="1">
            <a:off x="7195603" y="3022913"/>
            <a:ext cx="506223" cy="106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0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67B3-ADDE-4F7A-8109-942CBDC00739}"/>
              </a:ext>
            </a:extLst>
          </p:cNvPr>
          <p:cNvSpPr>
            <a:spLocks noGrp="1"/>
          </p:cNvSpPr>
          <p:nvPr>
            <p:ph type="title"/>
          </p:nvPr>
        </p:nvSpPr>
        <p:spPr/>
        <p:txBody>
          <a:bodyPr/>
          <a:lstStyle/>
          <a:p>
            <a:r>
              <a:rPr lang="it-IT" dirty="0"/>
              <a:t>La seconda fase: il modello HPP</a:t>
            </a:r>
          </a:p>
        </p:txBody>
      </p:sp>
      <p:pic>
        <p:nvPicPr>
          <p:cNvPr id="3" name="Picture 2" descr="cartina italia tutte le regioni | Equality Italia">
            <a:extLst>
              <a:ext uri="{FF2B5EF4-FFF2-40B4-BE49-F238E27FC236}">
                <a16:creationId xmlns:a16="http://schemas.microsoft.com/office/drawing/2014/main" id="{CC74CE41-DA44-47CB-AEFE-7E879F914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00" y="1626687"/>
            <a:ext cx="2578100" cy="3013154"/>
          </a:xfrm>
          <a:prstGeom prst="rect">
            <a:avLst/>
          </a:prstGeom>
          <a:noFill/>
          <a:extLst>
            <a:ext uri="{909E8E84-426E-40DD-AFC4-6F175D3DCCD1}">
              <a14:hiddenFill xmlns:a14="http://schemas.microsoft.com/office/drawing/2010/main">
                <a:solidFill>
                  <a:srgbClr val="FFFFFF"/>
                </a:solidFill>
              </a14:hiddenFill>
            </a:ext>
          </a:extLst>
        </p:spPr>
      </p:pic>
      <p:pic>
        <p:nvPicPr>
          <p:cNvPr id="4" name="Elemento grafico 3" descr="Barca a vela con riempimento a tinta unita">
            <a:extLst>
              <a:ext uri="{FF2B5EF4-FFF2-40B4-BE49-F238E27FC236}">
                <a16:creationId xmlns:a16="http://schemas.microsoft.com/office/drawing/2014/main" id="{F363A43D-BA38-4C97-8DF5-1B78F16EE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2001" y="2703864"/>
            <a:ext cx="571500" cy="571500"/>
          </a:xfrm>
          <a:prstGeom prst="rect">
            <a:avLst/>
          </a:prstGeom>
        </p:spPr>
      </p:pic>
      <p:pic>
        <p:nvPicPr>
          <p:cNvPr id="5" name="Elemento grafico 4" descr="Barca a vela con riempimento a tinta unita">
            <a:extLst>
              <a:ext uri="{FF2B5EF4-FFF2-40B4-BE49-F238E27FC236}">
                <a16:creationId xmlns:a16="http://schemas.microsoft.com/office/drawing/2014/main" id="{15063707-A2EC-4B39-B827-312458BCEA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4701" y="3446814"/>
            <a:ext cx="571500" cy="571500"/>
          </a:xfrm>
          <a:prstGeom prst="rect">
            <a:avLst/>
          </a:prstGeom>
        </p:spPr>
      </p:pic>
      <p:pic>
        <p:nvPicPr>
          <p:cNvPr id="6" name="Elemento grafico 5" descr="Barca a vela con riempimento a tinta unita">
            <a:extLst>
              <a:ext uri="{FF2B5EF4-FFF2-40B4-BE49-F238E27FC236}">
                <a16:creationId xmlns:a16="http://schemas.microsoft.com/office/drawing/2014/main" id="{9B18BE00-58B9-46AF-A9AD-833AC69DE1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982" y="2579187"/>
            <a:ext cx="571500" cy="571500"/>
          </a:xfrm>
          <a:prstGeom prst="rect">
            <a:avLst/>
          </a:prstGeom>
        </p:spPr>
      </p:pic>
      <p:pic>
        <p:nvPicPr>
          <p:cNvPr id="7" name="Elemento grafico 6" descr="Barca a vela con riempimento a tinta unita">
            <a:extLst>
              <a:ext uri="{FF2B5EF4-FFF2-40B4-BE49-F238E27FC236}">
                <a16:creationId xmlns:a16="http://schemas.microsoft.com/office/drawing/2014/main" id="{6DB7EF25-D056-4406-B85D-24283F10A9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3185" y="2098987"/>
            <a:ext cx="571500" cy="571500"/>
          </a:xfrm>
          <a:prstGeom prst="rect">
            <a:avLst/>
          </a:prstGeom>
        </p:spPr>
      </p:pic>
      <p:pic>
        <p:nvPicPr>
          <p:cNvPr id="8" name="Elemento grafico 7" descr="Barca a vela con riempimento a tinta unita">
            <a:extLst>
              <a:ext uri="{FF2B5EF4-FFF2-40B4-BE49-F238E27FC236}">
                <a16:creationId xmlns:a16="http://schemas.microsoft.com/office/drawing/2014/main" id="{FABD203A-7C7E-4565-93A1-024A6E262C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9474" y="3732564"/>
            <a:ext cx="571500" cy="571500"/>
          </a:xfrm>
          <a:prstGeom prst="rect">
            <a:avLst/>
          </a:prstGeom>
        </p:spPr>
      </p:pic>
      <p:pic>
        <p:nvPicPr>
          <p:cNvPr id="9" name="Immagine 8">
            <a:extLst>
              <a:ext uri="{FF2B5EF4-FFF2-40B4-BE49-F238E27FC236}">
                <a16:creationId xmlns:a16="http://schemas.microsoft.com/office/drawing/2014/main" id="{75A808E4-171A-4F99-A218-22AF7908BD3E}"/>
              </a:ext>
            </a:extLst>
          </p:cNvPr>
          <p:cNvPicPr>
            <a:picLocks noChangeAspect="1"/>
          </p:cNvPicPr>
          <p:nvPr/>
        </p:nvPicPr>
        <p:blipFill>
          <a:blip r:embed="rId5"/>
          <a:stretch>
            <a:fillRect/>
          </a:stretch>
        </p:blipFill>
        <p:spPr>
          <a:xfrm>
            <a:off x="2093090" y="3611662"/>
            <a:ext cx="470229" cy="484923"/>
          </a:xfrm>
          <a:prstGeom prst="rect">
            <a:avLst/>
          </a:prstGeom>
        </p:spPr>
      </p:pic>
      <p:pic>
        <p:nvPicPr>
          <p:cNvPr id="10" name="Immagine 9">
            <a:extLst>
              <a:ext uri="{FF2B5EF4-FFF2-40B4-BE49-F238E27FC236}">
                <a16:creationId xmlns:a16="http://schemas.microsoft.com/office/drawing/2014/main" id="{6E60FBFE-F665-4868-94A9-D5A42EE41148}"/>
              </a:ext>
            </a:extLst>
          </p:cNvPr>
          <p:cNvPicPr>
            <a:picLocks noChangeAspect="1"/>
          </p:cNvPicPr>
          <p:nvPr/>
        </p:nvPicPr>
        <p:blipFill>
          <a:blip r:embed="rId5"/>
          <a:stretch>
            <a:fillRect/>
          </a:stretch>
        </p:blipFill>
        <p:spPr>
          <a:xfrm>
            <a:off x="2454456" y="2566140"/>
            <a:ext cx="470229" cy="484923"/>
          </a:xfrm>
          <a:prstGeom prst="rect">
            <a:avLst/>
          </a:prstGeom>
        </p:spPr>
      </p:pic>
      <p:pic>
        <p:nvPicPr>
          <p:cNvPr id="11" name="Immagine 10">
            <a:extLst>
              <a:ext uri="{FF2B5EF4-FFF2-40B4-BE49-F238E27FC236}">
                <a16:creationId xmlns:a16="http://schemas.microsoft.com/office/drawing/2014/main" id="{85EFAFA7-6BED-49C0-9241-2430B6E11570}"/>
              </a:ext>
            </a:extLst>
          </p:cNvPr>
          <p:cNvPicPr>
            <a:picLocks noChangeAspect="1"/>
          </p:cNvPicPr>
          <p:nvPr/>
        </p:nvPicPr>
        <p:blipFill>
          <a:blip r:embed="rId5"/>
          <a:stretch>
            <a:fillRect/>
          </a:stretch>
        </p:blipFill>
        <p:spPr>
          <a:xfrm>
            <a:off x="3169836" y="3261503"/>
            <a:ext cx="470229" cy="484923"/>
          </a:xfrm>
          <a:prstGeom prst="rect">
            <a:avLst/>
          </a:prstGeom>
        </p:spPr>
      </p:pic>
      <p:pic>
        <p:nvPicPr>
          <p:cNvPr id="15" name="Elemento grafico 14" descr="Magazzino con riempimento a tinta unita">
            <a:extLst>
              <a:ext uri="{FF2B5EF4-FFF2-40B4-BE49-F238E27FC236}">
                <a16:creationId xmlns:a16="http://schemas.microsoft.com/office/drawing/2014/main" id="{B7C6564C-48A5-4137-BFE8-8754331D68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1268" y="1631932"/>
            <a:ext cx="1501332" cy="1501332"/>
          </a:xfrm>
          <a:prstGeom prst="rect">
            <a:avLst/>
          </a:prstGeom>
        </p:spPr>
      </p:pic>
      <p:sp>
        <p:nvSpPr>
          <p:cNvPr id="16" name="CasellaDiTesto 15">
            <a:extLst>
              <a:ext uri="{FF2B5EF4-FFF2-40B4-BE49-F238E27FC236}">
                <a16:creationId xmlns:a16="http://schemas.microsoft.com/office/drawing/2014/main" id="{78E75F2C-0D33-41D2-BC11-3E903CEE7373}"/>
              </a:ext>
            </a:extLst>
          </p:cNvPr>
          <p:cNvSpPr txBox="1"/>
          <p:nvPr/>
        </p:nvSpPr>
        <p:spPr>
          <a:xfrm>
            <a:off x="3832399" y="3105834"/>
            <a:ext cx="3012748" cy="1938992"/>
          </a:xfrm>
          <a:prstGeom prst="rect">
            <a:avLst/>
          </a:prstGeom>
          <a:noFill/>
        </p:spPr>
        <p:txBody>
          <a:bodyPr wrap="none" rtlCol="0">
            <a:spAutoFit/>
          </a:bodyPr>
          <a:lstStyle/>
          <a:p>
            <a:r>
              <a:rPr lang="it-IT" sz="1200" dirty="0">
                <a:solidFill>
                  <a:schemeClr val="accent2">
                    <a:lumMod val="75000"/>
                  </a:schemeClr>
                </a:solidFill>
              </a:rPr>
              <a:t>Il prodotto arriva nel luogo </a:t>
            </a:r>
          </a:p>
          <a:p>
            <a:r>
              <a:rPr lang="it-IT" sz="1200" dirty="0">
                <a:solidFill>
                  <a:schemeClr val="accent2">
                    <a:lumMod val="75000"/>
                  </a:schemeClr>
                </a:solidFill>
              </a:rPr>
              <a:t>di confezionamento, situato nei pressi </a:t>
            </a:r>
          </a:p>
          <a:p>
            <a:r>
              <a:rPr lang="it-IT" sz="1200" dirty="0">
                <a:solidFill>
                  <a:schemeClr val="accent2">
                    <a:lumMod val="75000"/>
                  </a:schemeClr>
                </a:solidFill>
              </a:rPr>
              <a:t>sia dell’impianto di trattamento HPP che</a:t>
            </a:r>
          </a:p>
          <a:p>
            <a:r>
              <a:rPr lang="it-IT" sz="1200" dirty="0">
                <a:solidFill>
                  <a:schemeClr val="accent2">
                    <a:lumMod val="75000"/>
                  </a:schemeClr>
                </a:solidFill>
              </a:rPr>
              <a:t>di stoccaggio dell’e-commerce.</a:t>
            </a:r>
          </a:p>
          <a:p>
            <a:r>
              <a:rPr lang="it-IT" sz="1200" dirty="0">
                <a:solidFill>
                  <a:schemeClr val="accent2">
                    <a:lumMod val="75000"/>
                  </a:schemeClr>
                </a:solidFill>
              </a:rPr>
              <a:t>Qui si trovano; frigoriferi, macchine per </a:t>
            </a:r>
          </a:p>
          <a:p>
            <a:r>
              <a:rPr lang="it-IT" sz="1200" dirty="0">
                <a:solidFill>
                  <a:schemeClr val="accent2">
                    <a:lumMod val="75000"/>
                  </a:schemeClr>
                </a:solidFill>
              </a:rPr>
              <a:t>la pulizia, la sfilettatura, </a:t>
            </a:r>
          </a:p>
          <a:p>
            <a:r>
              <a:rPr lang="it-IT" sz="1200" dirty="0">
                <a:solidFill>
                  <a:schemeClr val="accent2">
                    <a:lumMod val="75000"/>
                  </a:schemeClr>
                </a:solidFill>
              </a:rPr>
              <a:t>il confezionamento sottovuoto.</a:t>
            </a:r>
          </a:p>
          <a:p>
            <a:r>
              <a:rPr lang="it-IT" sz="1200" dirty="0">
                <a:solidFill>
                  <a:schemeClr val="accent2">
                    <a:lumMod val="75000"/>
                  </a:schemeClr>
                </a:solidFill>
              </a:rPr>
              <a:t>Il prodotto è confezionato ed inviato</a:t>
            </a:r>
          </a:p>
          <a:p>
            <a:r>
              <a:rPr lang="it-IT" sz="1200" dirty="0">
                <a:solidFill>
                  <a:schemeClr val="accent2">
                    <a:lumMod val="75000"/>
                  </a:schemeClr>
                </a:solidFill>
              </a:rPr>
              <a:t>al trattamento HPP, previa prenotazione </a:t>
            </a:r>
          </a:p>
          <a:p>
            <a:r>
              <a:rPr lang="it-IT" sz="1200" dirty="0">
                <a:solidFill>
                  <a:schemeClr val="accent2">
                    <a:lumMod val="75000"/>
                  </a:schemeClr>
                </a:solidFill>
              </a:rPr>
              <a:t>dello slot.</a:t>
            </a:r>
          </a:p>
        </p:txBody>
      </p:sp>
      <p:pic>
        <p:nvPicPr>
          <p:cNvPr id="18" name="Elemento grafico 17" descr="Fabbrica contorno">
            <a:extLst>
              <a:ext uri="{FF2B5EF4-FFF2-40B4-BE49-F238E27FC236}">
                <a16:creationId xmlns:a16="http://schemas.microsoft.com/office/drawing/2014/main" id="{54762A61-FE49-4041-A309-DB15B9D8AA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3223" y="1626686"/>
            <a:ext cx="1643005" cy="1643005"/>
          </a:xfrm>
          <a:prstGeom prst="rect">
            <a:avLst/>
          </a:prstGeom>
        </p:spPr>
      </p:pic>
      <p:sp>
        <p:nvSpPr>
          <p:cNvPr id="23" name="CasellaDiTesto 22">
            <a:extLst>
              <a:ext uri="{FF2B5EF4-FFF2-40B4-BE49-F238E27FC236}">
                <a16:creationId xmlns:a16="http://schemas.microsoft.com/office/drawing/2014/main" id="{DDFC18E2-5887-42E6-813C-3765E9CD22CA}"/>
              </a:ext>
            </a:extLst>
          </p:cNvPr>
          <p:cNvSpPr txBox="1"/>
          <p:nvPr/>
        </p:nvSpPr>
        <p:spPr>
          <a:xfrm>
            <a:off x="6970882" y="3083497"/>
            <a:ext cx="3183885" cy="1200329"/>
          </a:xfrm>
          <a:prstGeom prst="rect">
            <a:avLst/>
          </a:prstGeom>
          <a:noFill/>
        </p:spPr>
        <p:txBody>
          <a:bodyPr wrap="none" rtlCol="0">
            <a:spAutoFit/>
          </a:bodyPr>
          <a:lstStyle/>
          <a:p>
            <a:r>
              <a:rPr lang="it-IT" sz="1200" dirty="0">
                <a:solidFill>
                  <a:srgbClr val="00B050"/>
                </a:solidFill>
              </a:rPr>
              <a:t>Il prodotto è sottoposto ad HPP. A questo</a:t>
            </a:r>
          </a:p>
          <a:p>
            <a:r>
              <a:rPr lang="it-IT" sz="1200" dirty="0">
                <a:solidFill>
                  <a:srgbClr val="00B050"/>
                </a:solidFill>
              </a:rPr>
              <a:t>punto la sua </a:t>
            </a:r>
            <a:r>
              <a:rPr lang="it-IT" sz="1200" dirty="0" err="1">
                <a:solidFill>
                  <a:srgbClr val="00B050"/>
                </a:solidFill>
              </a:rPr>
              <a:t>shelf</a:t>
            </a:r>
            <a:r>
              <a:rPr lang="it-IT" sz="1200" dirty="0">
                <a:solidFill>
                  <a:srgbClr val="00B050"/>
                </a:solidFill>
              </a:rPr>
              <a:t>-life raggiunge i 30 giorni.</a:t>
            </a:r>
          </a:p>
          <a:p>
            <a:r>
              <a:rPr lang="it-IT" sz="1200" dirty="0">
                <a:solidFill>
                  <a:srgbClr val="00B050"/>
                </a:solidFill>
              </a:rPr>
              <a:t>Il prodotto è stoccato in spazi refrigerati,</a:t>
            </a:r>
          </a:p>
          <a:p>
            <a:r>
              <a:rPr lang="it-IT" sz="1200" dirty="0">
                <a:solidFill>
                  <a:srgbClr val="00B050"/>
                </a:solidFill>
              </a:rPr>
              <a:t>rientrando presso il centro di lavorazione</a:t>
            </a:r>
          </a:p>
          <a:p>
            <a:r>
              <a:rPr lang="it-IT" sz="1200" dirty="0">
                <a:solidFill>
                  <a:srgbClr val="00B050"/>
                </a:solidFill>
              </a:rPr>
              <a:t>oppure in struttura messa a disposizione </a:t>
            </a:r>
          </a:p>
          <a:p>
            <a:r>
              <a:rPr lang="it-IT" sz="1200" dirty="0">
                <a:solidFill>
                  <a:srgbClr val="00B050"/>
                </a:solidFill>
              </a:rPr>
              <a:t>dall’e-commerce.</a:t>
            </a:r>
          </a:p>
        </p:txBody>
      </p:sp>
      <p:cxnSp>
        <p:nvCxnSpPr>
          <p:cNvPr id="25" name="Connettore 2 24">
            <a:extLst>
              <a:ext uri="{FF2B5EF4-FFF2-40B4-BE49-F238E27FC236}">
                <a16:creationId xmlns:a16="http://schemas.microsoft.com/office/drawing/2014/main" id="{95D10C1E-0410-48A8-9183-1F0BF5200E84}"/>
              </a:ext>
            </a:extLst>
          </p:cNvPr>
          <p:cNvCxnSpPr/>
          <p:nvPr/>
        </p:nvCxnSpPr>
        <p:spPr>
          <a:xfrm>
            <a:off x="5829300" y="2098987"/>
            <a:ext cx="1141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432D0987-42B1-4157-8D89-B2D8A70B242D}"/>
              </a:ext>
            </a:extLst>
          </p:cNvPr>
          <p:cNvCxnSpPr/>
          <p:nvPr/>
        </p:nvCxnSpPr>
        <p:spPr>
          <a:xfrm flipH="1">
            <a:off x="5905500" y="2579187"/>
            <a:ext cx="1065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531EA96F-7A8C-4003-B7D7-F758DAA65A50}"/>
              </a:ext>
            </a:extLst>
          </p:cNvPr>
          <p:cNvSpPr txBox="1"/>
          <p:nvPr/>
        </p:nvSpPr>
        <p:spPr>
          <a:xfrm>
            <a:off x="3643705" y="6151659"/>
            <a:ext cx="1878143" cy="276999"/>
          </a:xfrm>
          <a:prstGeom prst="rect">
            <a:avLst/>
          </a:prstGeom>
          <a:noFill/>
        </p:spPr>
        <p:txBody>
          <a:bodyPr wrap="none" rtlCol="0">
            <a:spAutoFit/>
          </a:bodyPr>
          <a:lstStyle/>
          <a:p>
            <a:r>
              <a:rPr lang="it-IT" sz="1200" dirty="0">
                <a:solidFill>
                  <a:schemeClr val="accent4"/>
                </a:solidFill>
              </a:rPr>
              <a:t>Tramite </a:t>
            </a:r>
            <a:r>
              <a:rPr lang="it-IT" sz="1200" dirty="0" err="1">
                <a:solidFill>
                  <a:schemeClr val="accent4"/>
                </a:solidFill>
              </a:rPr>
              <a:t>l’ecommerce</a:t>
            </a:r>
            <a:r>
              <a:rPr lang="it-IT" sz="1200" dirty="0">
                <a:solidFill>
                  <a:schemeClr val="accent4"/>
                </a:solidFill>
              </a:rPr>
              <a:t> …</a:t>
            </a:r>
          </a:p>
        </p:txBody>
      </p:sp>
      <p:grpSp>
        <p:nvGrpSpPr>
          <p:cNvPr id="29" name="Gruppo 28">
            <a:extLst>
              <a:ext uri="{FF2B5EF4-FFF2-40B4-BE49-F238E27FC236}">
                <a16:creationId xmlns:a16="http://schemas.microsoft.com/office/drawing/2014/main" id="{7D2E218B-B634-4099-917D-C3D4BD4819C8}"/>
              </a:ext>
            </a:extLst>
          </p:cNvPr>
          <p:cNvGrpSpPr/>
          <p:nvPr/>
        </p:nvGrpSpPr>
        <p:grpSpPr>
          <a:xfrm>
            <a:off x="3947517" y="4899460"/>
            <a:ext cx="1320800" cy="1320800"/>
            <a:chOff x="2257598" y="1270298"/>
            <a:chExt cx="1320800" cy="1320800"/>
          </a:xfrm>
        </p:grpSpPr>
        <p:pic>
          <p:nvPicPr>
            <p:cNvPr id="30" name="Elemento grafico 29" descr="Cloud computing con riempimento a tinta unita">
              <a:extLst>
                <a:ext uri="{FF2B5EF4-FFF2-40B4-BE49-F238E27FC236}">
                  <a16:creationId xmlns:a16="http://schemas.microsoft.com/office/drawing/2014/main" id="{7CC7DC1D-99F8-4F17-94BF-881C9B0E56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57598" y="1270298"/>
              <a:ext cx="1320800" cy="1320800"/>
            </a:xfrm>
            <a:prstGeom prst="rect">
              <a:avLst/>
            </a:prstGeom>
          </p:spPr>
        </p:pic>
        <p:pic>
          <p:nvPicPr>
            <p:cNvPr id="31" name="Elemento grafico 30" descr="Pesce con riempimento a tinta unita">
              <a:extLst>
                <a:ext uri="{FF2B5EF4-FFF2-40B4-BE49-F238E27FC236}">
                  <a16:creationId xmlns:a16="http://schemas.microsoft.com/office/drawing/2014/main" id="{FC4D203A-DAD1-4A8E-A7FD-A13EE15A3A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7646" y="1925223"/>
              <a:ext cx="440352" cy="440352"/>
            </a:xfrm>
            <a:prstGeom prst="rect">
              <a:avLst/>
            </a:prstGeom>
          </p:spPr>
        </p:pic>
      </p:grpSp>
      <p:pic>
        <p:nvPicPr>
          <p:cNvPr id="32" name="Elemento grafico 31" descr="Capo (femminile) con riempimento a tinta unita">
            <a:extLst>
              <a:ext uri="{FF2B5EF4-FFF2-40B4-BE49-F238E27FC236}">
                <a16:creationId xmlns:a16="http://schemas.microsoft.com/office/drawing/2014/main" id="{BDB9A896-C0AA-448E-BD44-65A2D3AD47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68942" y="5094540"/>
            <a:ext cx="914400" cy="914400"/>
          </a:xfrm>
          <a:prstGeom prst="rect">
            <a:avLst/>
          </a:prstGeom>
        </p:spPr>
      </p:pic>
      <p:pic>
        <p:nvPicPr>
          <p:cNvPr id="33" name="Elemento grafico 32" descr="Famiglia con due figli con riempimento a tinta unita">
            <a:extLst>
              <a:ext uri="{FF2B5EF4-FFF2-40B4-BE49-F238E27FC236}">
                <a16:creationId xmlns:a16="http://schemas.microsoft.com/office/drawing/2014/main" id="{CBA444DC-8775-4B09-8DFA-476E991C0E0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54542" y="5108477"/>
            <a:ext cx="914400" cy="914400"/>
          </a:xfrm>
          <a:prstGeom prst="rect">
            <a:avLst/>
          </a:prstGeom>
        </p:spPr>
      </p:pic>
      <p:sp>
        <p:nvSpPr>
          <p:cNvPr id="34" name="CasellaDiTesto 33">
            <a:extLst>
              <a:ext uri="{FF2B5EF4-FFF2-40B4-BE49-F238E27FC236}">
                <a16:creationId xmlns:a16="http://schemas.microsoft.com/office/drawing/2014/main" id="{BB29CBEE-4D2A-4E19-B7EB-685B70F95D64}"/>
              </a:ext>
            </a:extLst>
          </p:cNvPr>
          <p:cNvSpPr txBox="1"/>
          <p:nvPr/>
        </p:nvSpPr>
        <p:spPr>
          <a:xfrm>
            <a:off x="6905419" y="5919222"/>
            <a:ext cx="2323072" cy="646331"/>
          </a:xfrm>
          <a:prstGeom prst="rect">
            <a:avLst/>
          </a:prstGeom>
          <a:noFill/>
        </p:spPr>
        <p:txBody>
          <a:bodyPr wrap="none" rtlCol="0">
            <a:spAutoFit/>
          </a:bodyPr>
          <a:lstStyle/>
          <a:p>
            <a:r>
              <a:rPr lang="it-IT" sz="1200" dirty="0">
                <a:solidFill>
                  <a:srgbClr val="FFC000"/>
                </a:solidFill>
              </a:rPr>
              <a:t>Il prodotto arriva alle famiglie,</a:t>
            </a:r>
          </a:p>
          <a:p>
            <a:r>
              <a:rPr lang="it-IT" sz="1200" dirty="0">
                <a:solidFill>
                  <a:srgbClr val="FFC000"/>
                </a:solidFill>
              </a:rPr>
              <a:t>ai ristoranti, con minori vincoli</a:t>
            </a:r>
          </a:p>
          <a:p>
            <a:r>
              <a:rPr lang="it-IT" sz="1200" dirty="0">
                <a:solidFill>
                  <a:srgbClr val="FFC000"/>
                </a:solidFill>
              </a:rPr>
              <a:t>nei </a:t>
            </a:r>
            <a:r>
              <a:rPr lang="it-IT" sz="1200" dirty="0" err="1">
                <a:solidFill>
                  <a:srgbClr val="FFC000"/>
                </a:solidFill>
              </a:rPr>
              <a:t>tempidi</a:t>
            </a:r>
            <a:r>
              <a:rPr lang="it-IT" sz="1200" dirty="0">
                <a:solidFill>
                  <a:srgbClr val="FFC000"/>
                </a:solidFill>
              </a:rPr>
              <a:t> consegna</a:t>
            </a:r>
          </a:p>
        </p:txBody>
      </p:sp>
      <p:pic>
        <p:nvPicPr>
          <p:cNvPr id="35" name="Elemento grafico 34" descr="Consegna con riempimento a tinta unita">
            <a:extLst>
              <a:ext uri="{FF2B5EF4-FFF2-40B4-BE49-F238E27FC236}">
                <a16:creationId xmlns:a16="http://schemas.microsoft.com/office/drawing/2014/main" id="{FD250FAE-F8C7-4D91-AD00-7735B3DD04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06006" y="4172836"/>
            <a:ext cx="1115384" cy="1115384"/>
          </a:xfrm>
          <a:prstGeom prst="rect">
            <a:avLst/>
          </a:prstGeom>
        </p:spPr>
      </p:pic>
    </p:spTree>
    <p:extLst>
      <p:ext uri="{BB962C8B-B14F-4D97-AF65-F5344CB8AC3E}">
        <p14:creationId xmlns:p14="http://schemas.microsoft.com/office/powerpoint/2010/main" val="658050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rgbClr val="0070C0"/>
                </a:solidFill>
              </a:rPr>
              <a:t>Il business plan</a:t>
            </a:r>
          </a:p>
        </p:txBody>
      </p:sp>
    </p:spTree>
    <p:extLst>
      <p:ext uri="{BB962C8B-B14F-4D97-AF65-F5344CB8AC3E}">
        <p14:creationId xmlns:p14="http://schemas.microsoft.com/office/powerpoint/2010/main" val="210944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0F53C-EECD-4BAA-A951-664E82868067}"/>
              </a:ext>
            </a:extLst>
          </p:cNvPr>
          <p:cNvSpPr>
            <a:spLocks noGrp="1"/>
          </p:cNvSpPr>
          <p:nvPr>
            <p:ph type="title"/>
          </p:nvPr>
        </p:nvSpPr>
        <p:spPr/>
        <p:txBody>
          <a:bodyPr/>
          <a:lstStyle/>
          <a:p>
            <a:r>
              <a:rPr lang="it-IT" dirty="0"/>
              <a:t>Dettaglio delle attività svolte</a:t>
            </a:r>
          </a:p>
        </p:txBody>
      </p:sp>
      <p:sp>
        <p:nvSpPr>
          <p:cNvPr id="3" name="Segnaposto contenuto 2">
            <a:extLst>
              <a:ext uri="{FF2B5EF4-FFF2-40B4-BE49-F238E27FC236}">
                <a16:creationId xmlns:a16="http://schemas.microsoft.com/office/drawing/2014/main" id="{31DACAB3-0089-4378-AA9A-079C7F57951E}"/>
              </a:ext>
            </a:extLst>
          </p:cNvPr>
          <p:cNvSpPr>
            <a:spLocks noGrp="1"/>
          </p:cNvSpPr>
          <p:nvPr>
            <p:ph idx="1"/>
          </p:nvPr>
        </p:nvSpPr>
        <p:spPr>
          <a:xfrm>
            <a:off x="512234" y="1540538"/>
            <a:ext cx="9304866" cy="4707862"/>
          </a:xfrm>
        </p:spPr>
        <p:txBody>
          <a:bodyPr>
            <a:normAutofit fontScale="85000" lnSpcReduction="20000"/>
          </a:bodyPr>
          <a:lstStyle/>
          <a:p>
            <a:r>
              <a:rPr lang="it-IT" dirty="0"/>
              <a:t>Analisi desk del materiale esistente (articoli, convegni) relativo all’evoluzione della domanda, dell’offerta e delle strategie degli operatori esistenti</a:t>
            </a:r>
          </a:p>
          <a:p>
            <a:r>
              <a:rPr lang="it-IT" dirty="0"/>
              <a:t>Visite a portali food delivery ed e-commerce esistenti, per analizzare gli assortimenti e le modalità di vendita</a:t>
            </a:r>
          </a:p>
          <a:p>
            <a:r>
              <a:rPr lang="it-IT" dirty="0"/>
              <a:t>n° 3 interviste ad operatori di e-commerce e delivery potenzialmente interessati ad iniziative di valorizzazione dei prodotti italiani: </a:t>
            </a:r>
            <a:r>
              <a:rPr lang="it-IT" sz="1800" dirty="0">
                <a:effectLst/>
                <a:latin typeface="Calibri" panose="020F0502020204030204" pitchFamily="34" charset="0"/>
                <a:ea typeface="Calibri" panose="020F0502020204030204" pitchFamily="34" charset="0"/>
                <a:cs typeface="Times New Roman" panose="02020603050405020304" pitchFamily="18" charset="0"/>
              </a:rPr>
              <a:t>Leonardo Gatti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Cibecco</a:t>
            </a:r>
            <a:r>
              <a:rPr lang="it-IT" sz="1800" dirty="0">
                <a:effectLst/>
                <a:latin typeface="Calibri" panose="020F0502020204030204" pitchFamily="34" charset="0"/>
                <a:ea typeface="Calibri" panose="020F0502020204030204" pitchFamily="34" charset="0"/>
                <a:cs typeface="Times New Roman" panose="02020603050405020304" pitchFamily="18" charset="0"/>
              </a:rPr>
              <a:t>) cell. 347 936 4901 – </a:t>
            </a:r>
            <a:r>
              <a:rPr lang="it-IT" sz="1800" dirty="0">
                <a:effectLst/>
                <a:latin typeface="Calibri" panose="020F0502020204030204" pitchFamily="34" charset="0"/>
                <a:ea typeface="Calibri" panose="020F0502020204030204" pitchFamily="34" charset="0"/>
                <a:cs typeface="Times New Roman" panose="02020603050405020304" pitchFamily="18" charset="0"/>
                <a:hlinkClick r:id="rId2"/>
              </a:rPr>
              <a:t>www.cibecco.com</a:t>
            </a:r>
            <a:r>
              <a:rPr lang="it-IT" sz="1800" dirty="0">
                <a:effectLst/>
                <a:latin typeface="Calibri" panose="020F0502020204030204" pitchFamily="34" charset="0"/>
                <a:ea typeface="Calibri" panose="020F0502020204030204" pitchFamily="34" charset="0"/>
                <a:cs typeface="Times New Roman" panose="02020603050405020304" pitchFamily="18" charset="0"/>
              </a:rPr>
              <a:t>; Giandomenico Serra, giandoserra@gmail.com, cellulare 347 274 3768 (Pescheria Ajolfi) - </a:t>
            </a:r>
            <a:r>
              <a:rPr lang="it-IT" sz="1800" dirty="0">
                <a:effectLst/>
                <a:latin typeface="Calibri" panose="020F0502020204030204" pitchFamily="34" charset="0"/>
                <a:ea typeface="Calibri" panose="020F0502020204030204" pitchFamily="34" charset="0"/>
                <a:cs typeface="Times New Roman" panose="02020603050405020304" pitchFamily="18" charset="0"/>
                <a:hlinkClick r:id="rId3"/>
              </a:rPr>
              <a:t>https://ajolfigastronomia.com/</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r>
              <a:rPr lang="it-IT" b="1" dirty="0">
                <a:latin typeface="Calibri" panose="020F0502020204030204" pitchFamily="34" charset="0"/>
                <a:ea typeface="Calibri" panose="020F0502020204030204" pitchFamily="34" charset="0"/>
                <a:cs typeface="Times New Roman" panose="02020603050405020304" pitchFamily="18" charset="0"/>
              </a:rPr>
              <a:t>contatti con aziende produttrici di attrezzature ed erogatrici di servizi di trasporto</a:t>
            </a:r>
            <a:r>
              <a:rPr lang="it-IT" dirty="0">
                <a:latin typeface="Calibri" panose="020F0502020204030204" pitchFamily="34" charset="0"/>
                <a:ea typeface="Calibri" panose="020F0502020204030204" pitchFamily="34" charset="0"/>
                <a:cs typeface="Times New Roman" panose="02020603050405020304" pitchFamily="18" charset="0"/>
              </a:rPr>
              <a:t>, richieste di preventivi e stima di costi</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n° 9 interviste ad aziende produttrici di prodotti ittici (pesca / acquacoltura, 1 trasformatore)</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Ricognizione e inserimento in un database degli assortimenti di alcune realtà e-commerce / delivery già operative (store check online)</a:t>
            </a:r>
          </a:p>
          <a:p>
            <a:r>
              <a:rPr lang="it-IT" dirty="0">
                <a:latin typeface="Calibri" panose="020F0502020204030204" pitchFamily="34" charset="0"/>
                <a:ea typeface="Calibri" panose="020F0502020204030204" pitchFamily="34" charset="0"/>
                <a:cs typeface="Times New Roman" panose="02020603050405020304" pitchFamily="18" charset="0"/>
              </a:rPr>
              <a:t>n° 3 focus group con consumatori residenti in zone interne, di fascia socio-economica medio-alta</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indagine CAWI con somministrazione di un questionario a 1001 responsabili e co-responsabili degli acquisti alimentari di famiglie italiane utilizzatrici di internet e consumatrici di prodotti ittici (indagine quantitativa campionaria).</a:t>
            </a:r>
          </a:p>
          <a:p>
            <a:r>
              <a:rPr lang="it-IT" dirty="0">
                <a:latin typeface="Calibri" panose="020F0502020204030204" pitchFamily="34" charset="0"/>
                <a:ea typeface="Calibri" panose="020F0502020204030204" pitchFamily="34" charset="0"/>
                <a:cs typeface="Times New Roman" panose="02020603050405020304" pitchFamily="18" charset="0"/>
              </a:rPr>
              <a:t>a</a:t>
            </a:r>
            <a:r>
              <a:rPr lang="it-IT" sz="1800" dirty="0">
                <a:effectLst/>
                <a:latin typeface="Calibri" panose="020F0502020204030204" pitchFamily="34" charset="0"/>
                <a:ea typeface="Calibri" panose="020F0502020204030204" pitchFamily="34" charset="0"/>
                <a:cs typeface="Times New Roman" panose="02020603050405020304" pitchFamily="18" charset="0"/>
              </a:rPr>
              <a:t>nalisi di fattibilità, con stime economiche, validate da telefonate ad operatori del settore e-commerce</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1039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0B4E0-B3C5-44EE-9835-8F12AAE57903}"/>
              </a:ext>
            </a:extLst>
          </p:cNvPr>
          <p:cNvSpPr>
            <a:spLocks noGrp="1"/>
          </p:cNvSpPr>
          <p:nvPr>
            <p:ph type="title"/>
          </p:nvPr>
        </p:nvSpPr>
        <p:spPr>
          <a:xfrm>
            <a:off x="740834" y="203200"/>
            <a:ext cx="8596668" cy="493847"/>
          </a:xfrm>
        </p:spPr>
        <p:txBody>
          <a:bodyPr>
            <a:normAutofit fontScale="90000"/>
          </a:bodyPr>
          <a:lstStyle/>
          <a:p>
            <a:r>
              <a:rPr lang="it-IT" dirty="0"/>
              <a:t>La value proposition</a:t>
            </a:r>
          </a:p>
        </p:txBody>
      </p:sp>
      <p:pic>
        <p:nvPicPr>
          <p:cNvPr id="4" name="Immagine 3">
            <a:extLst>
              <a:ext uri="{FF2B5EF4-FFF2-40B4-BE49-F238E27FC236}">
                <a16:creationId xmlns:a16="http://schemas.microsoft.com/office/drawing/2014/main" id="{2BE161D4-DEDC-4044-87A9-0F63AF423B13}"/>
              </a:ext>
            </a:extLst>
          </p:cNvPr>
          <p:cNvPicPr>
            <a:picLocks noChangeAspect="1"/>
          </p:cNvPicPr>
          <p:nvPr/>
        </p:nvPicPr>
        <p:blipFill>
          <a:blip r:embed="rId2"/>
          <a:stretch>
            <a:fillRect/>
          </a:stretch>
        </p:blipFill>
        <p:spPr>
          <a:xfrm>
            <a:off x="241300" y="798647"/>
            <a:ext cx="11950700" cy="6059353"/>
          </a:xfrm>
          <a:prstGeom prst="rect">
            <a:avLst/>
          </a:prstGeom>
          <a:solidFill>
            <a:schemeClr val="bg1"/>
          </a:solidFill>
        </p:spPr>
      </p:pic>
    </p:spTree>
    <p:extLst>
      <p:ext uri="{BB962C8B-B14F-4D97-AF65-F5344CB8AC3E}">
        <p14:creationId xmlns:p14="http://schemas.microsoft.com/office/powerpoint/2010/main" val="378839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0B4E0-B3C5-44EE-9835-8F12AAE57903}"/>
              </a:ext>
            </a:extLst>
          </p:cNvPr>
          <p:cNvSpPr>
            <a:spLocks noGrp="1"/>
          </p:cNvSpPr>
          <p:nvPr>
            <p:ph type="title"/>
          </p:nvPr>
        </p:nvSpPr>
        <p:spPr>
          <a:xfrm>
            <a:off x="740834" y="203200"/>
            <a:ext cx="8596668" cy="493847"/>
          </a:xfrm>
        </p:spPr>
        <p:txBody>
          <a:bodyPr>
            <a:normAutofit fontScale="90000"/>
          </a:bodyPr>
          <a:lstStyle/>
          <a:p>
            <a:r>
              <a:rPr lang="it-IT" dirty="0"/>
              <a:t>Il business model</a:t>
            </a:r>
          </a:p>
        </p:txBody>
      </p:sp>
      <p:pic>
        <p:nvPicPr>
          <p:cNvPr id="5" name="Immagine 4">
            <a:extLst>
              <a:ext uri="{FF2B5EF4-FFF2-40B4-BE49-F238E27FC236}">
                <a16:creationId xmlns:a16="http://schemas.microsoft.com/office/drawing/2014/main" id="{1ED23EA9-0DBA-48B5-8A9A-1F3094D9E1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 y="825500"/>
            <a:ext cx="11290300" cy="5829300"/>
          </a:xfrm>
          <a:prstGeom prst="rect">
            <a:avLst/>
          </a:prstGeom>
          <a:solidFill>
            <a:schemeClr val="bg1"/>
          </a:solidFill>
        </p:spPr>
      </p:pic>
    </p:spTree>
    <p:extLst>
      <p:ext uri="{BB962C8B-B14F-4D97-AF65-F5344CB8AC3E}">
        <p14:creationId xmlns:p14="http://schemas.microsoft.com/office/powerpoint/2010/main" val="962125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A377A6-7CD6-41C2-B10D-71137F3D7B7B}"/>
              </a:ext>
            </a:extLst>
          </p:cNvPr>
          <p:cNvSpPr>
            <a:spLocks noGrp="1"/>
          </p:cNvSpPr>
          <p:nvPr>
            <p:ph type="title"/>
          </p:nvPr>
        </p:nvSpPr>
        <p:spPr/>
        <p:txBody>
          <a:bodyPr/>
          <a:lstStyle/>
          <a:p>
            <a:r>
              <a:rPr lang="it-IT" dirty="0"/>
              <a:t>L’obiettivo, la vision, la mission</a:t>
            </a:r>
          </a:p>
        </p:txBody>
      </p:sp>
      <p:sp>
        <p:nvSpPr>
          <p:cNvPr id="3" name="Segnaposto contenuto 2">
            <a:extLst>
              <a:ext uri="{FF2B5EF4-FFF2-40B4-BE49-F238E27FC236}">
                <a16:creationId xmlns:a16="http://schemas.microsoft.com/office/drawing/2014/main" id="{1CA188A5-29B4-41AB-90D2-FFD390A001D8}"/>
              </a:ext>
            </a:extLst>
          </p:cNvPr>
          <p:cNvSpPr>
            <a:spLocks noGrp="1"/>
          </p:cNvSpPr>
          <p:nvPr>
            <p:ph idx="1"/>
          </p:nvPr>
        </p:nvSpPr>
        <p:spPr/>
        <p:txBody>
          <a:bodyPr/>
          <a:lstStyle/>
          <a:p>
            <a:r>
              <a:rPr lang="it-IT"/>
              <a:t>Valorizzare la ricchezza e varietà del prodotto ittico italiano, sottraendolo almeno in parte alla concorrenza (di prezzo) del prodotto anonimo, di qualsiasi origine. </a:t>
            </a:r>
          </a:p>
          <a:p>
            <a:r>
              <a:rPr lang="it-IT"/>
              <a:t>Supportare i produttori italiani nel conseguimento di un migliore posizionamento e marginalità-</a:t>
            </a:r>
          </a:p>
          <a:p>
            <a:r>
              <a:rPr lang="it-IT"/>
              <a:t>Raggiungere l’obiettivo non tanto con strumenti “push” (spingere il prodotto con le formule classiche), ma attraverso strumenti “pull” (acculturamento del consumatore attraverso informazioni ma soprattutto esperienze d’acquisto e di consumo positive, oltre che con la strutturazione di un rapporto fiduciario con le supply chain italiane.</a:t>
            </a:r>
            <a:endParaRPr lang="it-IT" dirty="0"/>
          </a:p>
        </p:txBody>
      </p:sp>
    </p:spTree>
    <p:extLst>
      <p:ext uri="{BB962C8B-B14F-4D97-AF65-F5344CB8AC3E}">
        <p14:creationId xmlns:p14="http://schemas.microsoft.com/office/powerpoint/2010/main" val="831345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659C96-F133-4790-B937-6B104D195897}"/>
              </a:ext>
            </a:extLst>
          </p:cNvPr>
          <p:cNvSpPr>
            <a:spLocks noGrp="1"/>
          </p:cNvSpPr>
          <p:nvPr>
            <p:ph type="title"/>
          </p:nvPr>
        </p:nvSpPr>
        <p:spPr/>
        <p:txBody>
          <a:bodyPr/>
          <a:lstStyle/>
          <a:p>
            <a:r>
              <a:rPr lang="it-IT" dirty="0"/>
              <a:t>La proposta di valore in sintesi</a:t>
            </a:r>
          </a:p>
        </p:txBody>
      </p:sp>
      <p:sp>
        <p:nvSpPr>
          <p:cNvPr id="3" name="Segnaposto contenuto 2">
            <a:extLst>
              <a:ext uri="{FF2B5EF4-FFF2-40B4-BE49-F238E27FC236}">
                <a16:creationId xmlns:a16="http://schemas.microsoft.com/office/drawing/2014/main" id="{5C62F9F6-589A-44AC-846D-9EFD6BBA67A9}"/>
              </a:ext>
            </a:extLst>
          </p:cNvPr>
          <p:cNvSpPr>
            <a:spLocks noGrp="1"/>
          </p:cNvSpPr>
          <p:nvPr>
            <p:ph idx="1"/>
          </p:nvPr>
        </p:nvSpPr>
        <p:spPr>
          <a:xfrm>
            <a:off x="677334" y="1295401"/>
            <a:ext cx="8596668" cy="4745962"/>
          </a:xfrm>
        </p:spPr>
        <p:txBody>
          <a:bodyPr>
            <a:normAutofit fontScale="92500" lnSpcReduction="20000"/>
          </a:bodyPr>
          <a:lstStyle/>
          <a:p>
            <a:pPr>
              <a:lnSpc>
                <a:spcPct val="115000"/>
              </a:lnSpc>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Facilità di scelta, di acquisto, di impiego del pesce italiano. Soddisfazione crescente nel “saper comprare”, saper cucinare, divenire competenti sul prodotto. Soddisfazione per l’adozione di una alimentazione al contempo sana e di supporto alla produzione nazionale.</a:t>
            </a:r>
          </a:p>
          <a:p>
            <a:pPr>
              <a:lnSpc>
                <a:spcPct val="115000"/>
              </a:lnSpc>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I prodotti che potrebbero essere proposti in una prima fase sono, ad esempio: </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Allevato:         Vongole e Cozze;</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Allevato:         Spigole e Orate;</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Pescato:          Piccoli Pelagici (sarde e alici);</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Pescato:          Vongole;</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Pescato:          Gamberi;</a:t>
            </a:r>
          </a:p>
          <a:p>
            <a:pPr lvl="1" indent="-342900">
              <a:lnSpc>
                <a:spcPct val="115000"/>
              </a:lnSpc>
              <a:buFont typeface="Wingdings" panose="05000000000000000000" pitchFamily="2" charset="2"/>
              <a:buChar char="Ú"/>
            </a:pPr>
            <a:r>
              <a:rPr lang="it-IT"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Pescato:          Pesce Spada.</a:t>
            </a:r>
          </a:p>
          <a:p>
            <a:pPr marL="0" indent="0">
              <a:lnSpc>
                <a:spcPct val="115000"/>
              </a:lnSpc>
              <a:buNone/>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t>
            </a:r>
          </a:p>
          <a:p>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I prodotti potrebbero essere garantiti e certificati dal marchio </a:t>
            </a:r>
            <a:r>
              <a:rPr lang="it-IT" sz="1800" dirty="0" err="1">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FdAI</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t>
            </a:r>
            <a:r>
              <a:rPr lang="it-IT" sz="1800" u="sng"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hlinkClick r:id="rId2"/>
              </a:rPr>
              <a:t>https://www.coldiretti.it/firmato-dagli-agricoltori-italiani</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a:t>
            </a:r>
            <a:endParaRPr lang="it-IT" dirty="0"/>
          </a:p>
        </p:txBody>
      </p:sp>
    </p:spTree>
    <p:extLst>
      <p:ext uri="{BB962C8B-B14F-4D97-AF65-F5344CB8AC3E}">
        <p14:creationId xmlns:p14="http://schemas.microsoft.com/office/powerpoint/2010/main" val="749713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93C4B-5719-402C-8A8C-F9645B49E73A}"/>
              </a:ext>
            </a:extLst>
          </p:cNvPr>
          <p:cNvSpPr>
            <a:spLocks noGrp="1"/>
          </p:cNvSpPr>
          <p:nvPr>
            <p:ph type="title"/>
          </p:nvPr>
        </p:nvSpPr>
        <p:spPr/>
        <p:txBody>
          <a:bodyPr/>
          <a:lstStyle/>
          <a:p>
            <a:r>
              <a:rPr lang="it-IT" dirty="0"/>
              <a:t>I rischi</a:t>
            </a:r>
          </a:p>
        </p:txBody>
      </p:sp>
      <p:graphicFrame>
        <p:nvGraphicFramePr>
          <p:cNvPr id="6" name="Tabella 6">
            <a:extLst>
              <a:ext uri="{FF2B5EF4-FFF2-40B4-BE49-F238E27FC236}">
                <a16:creationId xmlns:a16="http://schemas.microsoft.com/office/drawing/2014/main" id="{E8365BDB-EF33-42E8-85A5-63FE65846B8E}"/>
              </a:ext>
            </a:extLst>
          </p:cNvPr>
          <p:cNvGraphicFramePr>
            <a:graphicFrameLocks noGrp="1"/>
          </p:cNvGraphicFramePr>
          <p:nvPr>
            <p:extLst>
              <p:ext uri="{D42A27DB-BD31-4B8C-83A1-F6EECF244321}">
                <p14:modId xmlns:p14="http://schemas.microsoft.com/office/powerpoint/2010/main" val="2459561989"/>
              </p:ext>
            </p:extLst>
          </p:nvPr>
        </p:nvGraphicFramePr>
        <p:xfrm>
          <a:off x="457200" y="1380067"/>
          <a:ext cx="11468100" cy="4995333"/>
        </p:xfrm>
        <a:graphic>
          <a:graphicData uri="http://schemas.openxmlformats.org/drawingml/2006/table">
            <a:tbl>
              <a:tblPr firstRow="1" bandRow="1">
                <a:tableStyleId>{7DF18680-E054-41AD-8BC1-D1AEF772440D}</a:tableStyleId>
              </a:tblPr>
              <a:tblGrid>
                <a:gridCol w="2867025">
                  <a:extLst>
                    <a:ext uri="{9D8B030D-6E8A-4147-A177-3AD203B41FA5}">
                      <a16:colId xmlns:a16="http://schemas.microsoft.com/office/drawing/2014/main" val="591007360"/>
                    </a:ext>
                  </a:extLst>
                </a:gridCol>
                <a:gridCol w="2149475">
                  <a:extLst>
                    <a:ext uri="{9D8B030D-6E8A-4147-A177-3AD203B41FA5}">
                      <a16:colId xmlns:a16="http://schemas.microsoft.com/office/drawing/2014/main" val="3436698950"/>
                    </a:ext>
                  </a:extLst>
                </a:gridCol>
                <a:gridCol w="2324100">
                  <a:extLst>
                    <a:ext uri="{9D8B030D-6E8A-4147-A177-3AD203B41FA5}">
                      <a16:colId xmlns:a16="http://schemas.microsoft.com/office/drawing/2014/main" val="4013582236"/>
                    </a:ext>
                  </a:extLst>
                </a:gridCol>
                <a:gridCol w="4127500">
                  <a:extLst>
                    <a:ext uri="{9D8B030D-6E8A-4147-A177-3AD203B41FA5}">
                      <a16:colId xmlns:a16="http://schemas.microsoft.com/office/drawing/2014/main" val="3163046934"/>
                    </a:ext>
                  </a:extLst>
                </a:gridCol>
              </a:tblGrid>
              <a:tr h="762395">
                <a:tc>
                  <a:txBody>
                    <a:bodyPr/>
                    <a:lstStyle/>
                    <a:p>
                      <a:pPr algn="ctr"/>
                      <a:r>
                        <a:rPr lang="it-IT" sz="2000" dirty="0"/>
                        <a:t>Rischio</a:t>
                      </a:r>
                    </a:p>
                  </a:txBody>
                  <a:tcPr anchor="ctr"/>
                </a:tc>
                <a:tc>
                  <a:txBody>
                    <a:bodyPr/>
                    <a:lstStyle/>
                    <a:p>
                      <a:pPr algn="ctr"/>
                      <a:r>
                        <a:rPr lang="it-IT" sz="2000" dirty="0"/>
                        <a:t>Impatto</a:t>
                      </a:r>
                    </a:p>
                  </a:txBody>
                  <a:tcPr anchor="ctr"/>
                </a:tc>
                <a:tc>
                  <a:txBody>
                    <a:bodyPr/>
                    <a:lstStyle/>
                    <a:p>
                      <a:pPr algn="ctr"/>
                      <a:r>
                        <a:rPr lang="it-IT" sz="2000" dirty="0"/>
                        <a:t>Probabilità</a:t>
                      </a:r>
                    </a:p>
                  </a:txBody>
                  <a:tcPr anchor="ctr"/>
                </a:tc>
                <a:tc>
                  <a:txBody>
                    <a:bodyPr/>
                    <a:lstStyle/>
                    <a:p>
                      <a:pPr algn="ctr"/>
                      <a:r>
                        <a:rPr lang="it-IT" sz="2000" dirty="0"/>
                        <a:t>Contromisure</a:t>
                      </a:r>
                    </a:p>
                  </a:txBody>
                  <a:tcPr anchor="ctr"/>
                </a:tc>
                <a:extLst>
                  <a:ext uri="{0D108BD9-81ED-4DB2-BD59-A6C34878D82A}">
                    <a16:rowId xmlns:a16="http://schemas.microsoft.com/office/drawing/2014/main" val="3159625274"/>
                  </a:ext>
                </a:extLst>
              </a:tr>
              <a:tr h="820651">
                <a:tc>
                  <a:txBody>
                    <a:bodyPr/>
                    <a:lstStyle/>
                    <a:p>
                      <a:pPr algn="ctr"/>
                      <a:r>
                        <a:rPr lang="it-IT" sz="1800" dirty="0"/>
                        <a:t>Reazione dei concorrenti (forti sconti)</a:t>
                      </a:r>
                    </a:p>
                  </a:txBody>
                  <a:tcPr anchor="ctr"/>
                </a:tc>
                <a:tc>
                  <a:txBody>
                    <a:bodyPr/>
                    <a:lstStyle/>
                    <a:p>
                      <a:pPr algn="ctr"/>
                      <a:r>
                        <a:rPr lang="it-IT" sz="1800" dirty="0"/>
                        <a:t>Alto</a:t>
                      </a:r>
                    </a:p>
                  </a:txBody>
                  <a:tcPr anchor="ctr"/>
                </a:tc>
                <a:tc>
                  <a:txBody>
                    <a:bodyPr/>
                    <a:lstStyle/>
                    <a:p>
                      <a:pPr algn="ctr"/>
                      <a:r>
                        <a:rPr lang="it-IT" sz="1800" dirty="0"/>
                        <a:t>Media</a:t>
                      </a:r>
                    </a:p>
                  </a:txBody>
                  <a:tcPr anchor="ctr"/>
                </a:tc>
                <a:tc>
                  <a:txBody>
                    <a:bodyPr/>
                    <a:lstStyle/>
                    <a:p>
                      <a:pPr algn="ctr"/>
                      <a:r>
                        <a:rPr lang="it-IT" sz="1800" dirty="0"/>
                        <a:t>Efficienza, accuratezza nella formulazione del prezzo</a:t>
                      </a:r>
                    </a:p>
                  </a:txBody>
                  <a:tcPr anchor="ctr"/>
                </a:tc>
                <a:extLst>
                  <a:ext uri="{0D108BD9-81ED-4DB2-BD59-A6C34878D82A}">
                    <a16:rowId xmlns:a16="http://schemas.microsoft.com/office/drawing/2014/main" val="3131427272"/>
                  </a:ext>
                </a:extLst>
              </a:tr>
              <a:tr h="820651">
                <a:tc>
                  <a:txBody>
                    <a:bodyPr/>
                    <a:lstStyle/>
                    <a:p>
                      <a:pPr algn="ctr"/>
                      <a:r>
                        <a:rPr lang="it-IT" sz="1800" dirty="0"/>
                        <a:t>Lentezza di avvio</a:t>
                      </a:r>
                    </a:p>
                  </a:txBody>
                  <a:tcPr anchor="ctr"/>
                </a:tc>
                <a:tc>
                  <a:txBody>
                    <a:bodyPr/>
                    <a:lstStyle/>
                    <a:p>
                      <a:pPr algn="ctr"/>
                      <a:r>
                        <a:rPr lang="it-IT" sz="1800" dirty="0"/>
                        <a:t>Medio</a:t>
                      </a:r>
                    </a:p>
                  </a:txBody>
                  <a:tcPr anchor="ctr"/>
                </a:tc>
                <a:tc>
                  <a:txBody>
                    <a:bodyPr/>
                    <a:lstStyle/>
                    <a:p>
                      <a:pPr algn="ctr"/>
                      <a:r>
                        <a:rPr lang="it-IT" sz="1800" dirty="0"/>
                        <a:t>Media</a:t>
                      </a:r>
                    </a:p>
                  </a:txBody>
                  <a:tcPr anchor="ctr"/>
                </a:tc>
                <a:tc>
                  <a:txBody>
                    <a:bodyPr/>
                    <a:lstStyle/>
                    <a:p>
                      <a:pPr algn="ctr"/>
                      <a:r>
                        <a:rPr lang="it-IT" sz="1800" dirty="0"/>
                        <a:t>Intensità degli investimenti in comunicazione</a:t>
                      </a:r>
                    </a:p>
                  </a:txBody>
                  <a:tcPr anchor="ctr"/>
                </a:tc>
                <a:extLst>
                  <a:ext uri="{0D108BD9-81ED-4DB2-BD59-A6C34878D82A}">
                    <a16:rowId xmlns:a16="http://schemas.microsoft.com/office/drawing/2014/main" val="4025242240"/>
                  </a:ext>
                </a:extLst>
              </a:tr>
              <a:tr h="1066846">
                <a:tc>
                  <a:txBody>
                    <a:bodyPr/>
                    <a:lstStyle/>
                    <a:p>
                      <a:pPr algn="ctr"/>
                      <a:r>
                        <a:rPr lang="it-IT" sz="1800" dirty="0"/>
                        <a:t>Eventi avversi (mancata soddisfazione del cliente, reclami)</a:t>
                      </a:r>
                    </a:p>
                  </a:txBody>
                  <a:tcPr anchor="ctr"/>
                </a:tc>
                <a:tc>
                  <a:txBody>
                    <a:bodyPr/>
                    <a:lstStyle/>
                    <a:p>
                      <a:pPr algn="ctr"/>
                      <a:r>
                        <a:rPr lang="it-IT" sz="1800" dirty="0"/>
                        <a:t>Alto</a:t>
                      </a:r>
                    </a:p>
                  </a:txBody>
                  <a:tcPr anchor="ctr"/>
                </a:tc>
                <a:tc>
                  <a:txBody>
                    <a:bodyPr/>
                    <a:lstStyle/>
                    <a:p>
                      <a:pPr algn="ctr"/>
                      <a:r>
                        <a:rPr lang="it-IT" sz="1800" dirty="0"/>
                        <a:t>Bassa</a:t>
                      </a:r>
                    </a:p>
                  </a:txBody>
                  <a:tcPr anchor="ctr"/>
                </a:tc>
                <a:tc>
                  <a:txBody>
                    <a:bodyPr/>
                    <a:lstStyle/>
                    <a:p>
                      <a:pPr algn="ctr"/>
                      <a:r>
                        <a:rPr lang="it-IT" sz="1800" dirty="0"/>
                        <a:t>Accurata gestione dell’attività, formazione, gestione ottimale dei reclami</a:t>
                      </a:r>
                    </a:p>
                  </a:txBody>
                  <a:tcPr anchor="ctr"/>
                </a:tc>
                <a:extLst>
                  <a:ext uri="{0D108BD9-81ED-4DB2-BD59-A6C34878D82A}">
                    <a16:rowId xmlns:a16="http://schemas.microsoft.com/office/drawing/2014/main" val="2118546150"/>
                  </a:ext>
                </a:extLst>
              </a:tr>
              <a:tr h="762395">
                <a:tc>
                  <a:txBody>
                    <a:bodyPr/>
                    <a:lstStyle/>
                    <a:p>
                      <a:pPr algn="ctr"/>
                      <a:r>
                        <a:rPr lang="it-IT" sz="1800" dirty="0"/>
                        <a:t>Problemi nella logistica</a:t>
                      </a:r>
                    </a:p>
                  </a:txBody>
                  <a:tcPr anchor="ctr"/>
                </a:tc>
                <a:tc>
                  <a:txBody>
                    <a:bodyPr/>
                    <a:lstStyle/>
                    <a:p>
                      <a:pPr algn="ctr"/>
                      <a:r>
                        <a:rPr lang="it-IT" sz="1800" dirty="0"/>
                        <a:t>Alto</a:t>
                      </a:r>
                    </a:p>
                  </a:txBody>
                  <a:tcPr anchor="ctr"/>
                </a:tc>
                <a:tc>
                  <a:txBody>
                    <a:bodyPr/>
                    <a:lstStyle/>
                    <a:p>
                      <a:pPr algn="ctr"/>
                      <a:r>
                        <a:rPr lang="it-IT" sz="1800" dirty="0"/>
                        <a:t>Media</a:t>
                      </a:r>
                    </a:p>
                  </a:txBody>
                  <a:tcPr anchor="ctr"/>
                </a:tc>
                <a:tc>
                  <a:txBody>
                    <a:bodyPr/>
                    <a:lstStyle/>
                    <a:p>
                      <a:pPr algn="ctr"/>
                      <a:r>
                        <a:rPr lang="it-IT" sz="1800" dirty="0"/>
                        <a:t>Ricerca continua di sinergie e accordi con i fornitori di servizi logistici</a:t>
                      </a:r>
                    </a:p>
                  </a:txBody>
                  <a:tcPr anchor="ctr"/>
                </a:tc>
                <a:extLst>
                  <a:ext uri="{0D108BD9-81ED-4DB2-BD59-A6C34878D82A}">
                    <a16:rowId xmlns:a16="http://schemas.microsoft.com/office/drawing/2014/main" val="1193060858"/>
                  </a:ext>
                </a:extLst>
              </a:tr>
              <a:tr h="762395">
                <a:tc>
                  <a:txBody>
                    <a:bodyPr/>
                    <a:lstStyle/>
                    <a:p>
                      <a:pPr algn="ctr"/>
                      <a:r>
                        <a:rPr lang="it-IT" sz="1800" dirty="0"/>
                        <a:t>Difficoltà a costruire la gamma offerta desiderata</a:t>
                      </a:r>
                    </a:p>
                  </a:txBody>
                  <a:tcPr anchor="ctr"/>
                </a:tc>
                <a:tc>
                  <a:txBody>
                    <a:bodyPr/>
                    <a:lstStyle/>
                    <a:p>
                      <a:pPr algn="ctr"/>
                      <a:r>
                        <a:rPr lang="it-IT" sz="1800" dirty="0"/>
                        <a:t>Basso</a:t>
                      </a:r>
                    </a:p>
                  </a:txBody>
                  <a:tcPr anchor="ctr"/>
                </a:tc>
                <a:tc>
                  <a:txBody>
                    <a:bodyPr/>
                    <a:lstStyle/>
                    <a:p>
                      <a:pPr algn="ctr"/>
                      <a:r>
                        <a:rPr lang="it-IT" sz="1800" dirty="0"/>
                        <a:t>Alta</a:t>
                      </a:r>
                    </a:p>
                  </a:txBody>
                  <a:tcPr anchor="ctr"/>
                </a:tc>
                <a:tc>
                  <a:txBody>
                    <a:bodyPr/>
                    <a:lstStyle/>
                    <a:p>
                      <a:pPr algn="ctr"/>
                      <a:r>
                        <a:rPr lang="it-IT" sz="1800" dirty="0"/>
                        <a:t>Qualità della comunicazione con i clienti</a:t>
                      </a:r>
                    </a:p>
                  </a:txBody>
                  <a:tcPr anchor="ctr"/>
                </a:tc>
                <a:extLst>
                  <a:ext uri="{0D108BD9-81ED-4DB2-BD59-A6C34878D82A}">
                    <a16:rowId xmlns:a16="http://schemas.microsoft.com/office/drawing/2014/main" val="2855796920"/>
                  </a:ext>
                </a:extLst>
              </a:tr>
            </a:tbl>
          </a:graphicData>
        </a:graphic>
      </p:graphicFrame>
    </p:spTree>
    <p:extLst>
      <p:ext uri="{BB962C8B-B14F-4D97-AF65-F5344CB8AC3E}">
        <p14:creationId xmlns:p14="http://schemas.microsoft.com/office/powerpoint/2010/main" val="208120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0F92A4-BE00-4E37-9FCC-55D438765471}"/>
              </a:ext>
            </a:extLst>
          </p:cNvPr>
          <p:cNvSpPr>
            <a:spLocks noGrp="1"/>
          </p:cNvSpPr>
          <p:nvPr>
            <p:ph type="title"/>
          </p:nvPr>
        </p:nvSpPr>
        <p:spPr/>
        <p:txBody>
          <a:bodyPr/>
          <a:lstStyle/>
          <a:p>
            <a:r>
              <a:rPr lang="it-IT" dirty="0"/>
              <a:t>I fattori critici di successo</a:t>
            </a:r>
          </a:p>
        </p:txBody>
      </p:sp>
      <p:pic>
        <p:nvPicPr>
          <p:cNvPr id="5" name="Immagine 4">
            <a:extLst>
              <a:ext uri="{FF2B5EF4-FFF2-40B4-BE49-F238E27FC236}">
                <a16:creationId xmlns:a16="http://schemas.microsoft.com/office/drawing/2014/main" id="{AC5071F6-DF5A-4DE1-B594-4174F8592AA4}"/>
              </a:ext>
            </a:extLst>
          </p:cNvPr>
          <p:cNvPicPr>
            <a:picLocks noChangeAspect="1"/>
          </p:cNvPicPr>
          <p:nvPr/>
        </p:nvPicPr>
        <p:blipFill>
          <a:blip r:embed="rId2"/>
          <a:stretch>
            <a:fillRect/>
          </a:stretch>
        </p:blipFill>
        <p:spPr>
          <a:xfrm>
            <a:off x="1096695" y="1371600"/>
            <a:ext cx="9800729" cy="5113767"/>
          </a:xfrm>
          <a:prstGeom prst="rect">
            <a:avLst/>
          </a:prstGeom>
        </p:spPr>
      </p:pic>
    </p:spTree>
    <p:extLst>
      <p:ext uri="{BB962C8B-B14F-4D97-AF65-F5344CB8AC3E}">
        <p14:creationId xmlns:p14="http://schemas.microsoft.com/office/powerpoint/2010/main" val="4000538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9EA90-2F31-409A-81DA-DE63EFC3AB0B}"/>
              </a:ext>
            </a:extLst>
          </p:cNvPr>
          <p:cNvSpPr>
            <a:spLocks noGrp="1"/>
          </p:cNvSpPr>
          <p:nvPr>
            <p:ph type="title"/>
          </p:nvPr>
        </p:nvSpPr>
        <p:spPr/>
        <p:txBody>
          <a:bodyPr/>
          <a:lstStyle/>
          <a:p>
            <a:r>
              <a:rPr lang="it-IT" dirty="0"/>
              <a:t>La SWOT</a:t>
            </a:r>
          </a:p>
        </p:txBody>
      </p:sp>
      <p:pic>
        <p:nvPicPr>
          <p:cNvPr id="3" name="Immagine 2">
            <a:extLst>
              <a:ext uri="{FF2B5EF4-FFF2-40B4-BE49-F238E27FC236}">
                <a16:creationId xmlns:a16="http://schemas.microsoft.com/office/drawing/2014/main" id="{CBA2AA8A-5A6A-4030-B39A-3B4CF85C8D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050" y="1536700"/>
            <a:ext cx="10375900" cy="4584700"/>
          </a:xfrm>
          <a:prstGeom prst="rect">
            <a:avLst/>
          </a:prstGeom>
          <a:noFill/>
        </p:spPr>
      </p:pic>
    </p:spTree>
    <p:extLst>
      <p:ext uri="{BB962C8B-B14F-4D97-AF65-F5344CB8AC3E}">
        <p14:creationId xmlns:p14="http://schemas.microsoft.com/office/powerpoint/2010/main" val="2785537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86165-F78B-4598-BE93-A73577A19F9B}"/>
              </a:ext>
            </a:extLst>
          </p:cNvPr>
          <p:cNvSpPr>
            <a:spLocks noGrp="1"/>
          </p:cNvSpPr>
          <p:nvPr>
            <p:ph type="title"/>
          </p:nvPr>
        </p:nvSpPr>
        <p:spPr/>
        <p:txBody>
          <a:bodyPr/>
          <a:lstStyle/>
          <a:p>
            <a:r>
              <a:rPr lang="it-IT" dirty="0"/>
              <a:t>Gli elementi chiave (e di attenzione) del conto economico</a:t>
            </a:r>
          </a:p>
        </p:txBody>
      </p:sp>
      <p:graphicFrame>
        <p:nvGraphicFramePr>
          <p:cNvPr id="4" name="Diagramma 3">
            <a:extLst>
              <a:ext uri="{FF2B5EF4-FFF2-40B4-BE49-F238E27FC236}">
                <a16:creationId xmlns:a16="http://schemas.microsoft.com/office/drawing/2014/main" id="{2441E218-B2E5-4D03-A117-0F3B83FA7212}"/>
              </a:ext>
            </a:extLst>
          </p:cNvPr>
          <p:cNvGraphicFramePr/>
          <p:nvPr>
            <p:extLst>
              <p:ext uri="{D42A27DB-BD31-4B8C-83A1-F6EECF244321}">
                <p14:modId xmlns:p14="http://schemas.microsoft.com/office/powerpoint/2010/main" val="3759153949"/>
              </p:ext>
            </p:extLst>
          </p:nvPr>
        </p:nvGraphicFramePr>
        <p:xfrm>
          <a:off x="774700" y="1803400"/>
          <a:ext cx="10896600" cy="465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258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FCCA4-A725-4E00-9E1F-B22DD23E9BFF}"/>
              </a:ext>
            </a:extLst>
          </p:cNvPr>
          <p:cNvSpPr>
            <a:spLocks noGrp="1"/>
          </p:cNvSpPr>
          <p:nvPr>
            <p:ph type="title"/>
          </p:nvPr>
        </p:nvSpPr>
        <p:spPr/>
        <p:txBody>
          <a:bodyPr/>
          <a:lstStyle/>
          <a:p>
            <a:r>
              <a:rPr lang="it-IT" dirty="0"/>
              <a:t>La comunicazione (1/2)</a:t>
            </a:r>
          </a:p>
        </p:txBody>
      </p:sp>
      <p:sp>
        <p:nvSpPr>
          <p:cNvPr id="3" name="Segnaposto contenuto 2">
            <a:extLst>
              <a:ext uri="{FF2B5EF4-FFF2-40B4-BE49-F238E27FC236}">
                <a16:creationId xmlns:a16="http://schemas.microsoft.com/office/drawing/2014/main" id="{5177B0AB-114F-4199-9CDA-C401F0675350}"/>
              </a:ext>
            </a:extLst>
          </p:cNvPr>
          <p:cNvSpPr>
            <a:spLocks noGrp="1"/>
          </p:cNvSpPr>
          <p:nvPr>
            <p:ph idx="1"/>
          </p:nvPr>
        </p:nvSpPr>
        <p:spPr>
          <a:xfrm>
            <a:off x="677334" y="1422400"/>
            <a:ext cx="8596668" cy="5067300"/>
          </a:xfrm>
        </p:spPr>
        <p:txBody>
          <a:bodyPr>
            <a:normAutofit fontScale="77500" lnSpcReduction="20000"/>
          </a:bodyPr>
          <a:lstStyle/>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Accurata descrizione dei prodotti, mirata a far comprendere i plus offerti</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Spiegazione del fatto che la disponibilità di alcuni prodotti (specie se pescati) può essere periodica, stagionale, limitata. Questo a causa del fatto che si tratta di prodotti provenienti da territori circoscritti.</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Video: informazioni, ricette, collegamenti webcam. Non importa che la qualità sia altissima, l’importante è la precisione dei messaggi, la “freschezza” della comunicazione, il senso di realtà veicolato, la frequenza di aggiornamento, l’uso simpatico di soluzioni nuove (webcam, collegamenti…) che rafforzino la percezione di una “grande pescheria online” composta dalla somma di tanti produttori italiani. Un semplice QR code permette a chi ha uno smartphone di collegarsi a schede, immagini, certificazioni, video, ecc. </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Anche se non fosse possibile inserire tutti gli strumenti di comunicazione nel portale dell’e-commerce ospitante, è possibile creare, ad un costo non eccessivo, un semplice sito web il cui collegamento si possa mettere in calce alla descrizione dei prodotti sul portale e-commerce (meglio se un solo sito comune a tutti i produttori, in comune, sia per minimizzare il costo sia per non disperdere le informazioni, sia per rafforzare il brand mostrando la ricchezza e la varietà dell’offerta e l’adesione a un progetto comune) che raccolga le informazioni in modo organizzato, ed il link al quale può essere inserito nella descrizione dei prodotti. </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Ciò facilita anche la comunicazione social, in due direzioni: dal prodotto al sito, e dal sito all’e-commerce “dove puoi trovare i nostri prodotti”. </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 occorre spiegare accuratamente al consumatore, con chiare evidenze scientifiche, le caratteristiche della tecnologia, onde fugare eventuali timori.</a:t>
            </a:r>
          </a:p>
        </p:txBody>
      </p:sp>
    </p:spTree>
    <p:extLst>
      <p:ext uri="{BB962C8B-B14F-4D97-AF65-F5344CB8AC3E}">
        <p14:creationId xmlns:p14="http://schemas.microsoft.com/office/powerpoint/2010/main" val="817640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FCCA4-A725-4E00-9E1F-B22DD23E9BFF}"/>
              </a:ext>
            </a:extLst>
          </p:cNvPr>
          <p:cNvSpPr>
            <a:spLocks noGrp="1"/>
          </p:cNvSpPr>
          <p:nvPr>
            <p:ph type="title"/>
          </p:nvPr>
        </p:nvSpPr>
        <p:spPr/>
        <p:txBody>
          <a:bodyPr/>
          <a:lstStyle/>
          <a:p>
            <a:r>
              <a:rPr lang="it-IT" dirty="0"/>
              <a:t>La comunicazione (2/2)</a:t>
            </a:r>
          </a:p>
        </p:txBody>
      </p:sp>
      <p:sp>
        <p:nvSpPr>
          <p:cNvPr id="3" name="Segnaposto contenuto 2">
            <a:extLst>
              <a:ext uri="{FF2B5EF4-FFF2-40B4-BE49-F238E27FC236}">
                <a16:creationId xmlns:a16="http://schemas.microsoft.com/office/drawing/2014/main" id="{5177B0AB-114F-4199-9CDA-C401F0675350}"/>
              </a:ext>
            </a:extLst>
          </p:cNvPr>
          <p:cNvSpPr>
            <a:spLocks noGrp="1"/>
          </p:cNvSpPr>
          <p:nvPr>
            <p:ph idx="1"/>
          </p:nvPr>
        </p:nvSpPr>
        <p:spPr/>
        <p:txBody>
          <a:bodyPr>
            <a:normAutofit fontScale="92500" lnSpcReduction="20000"/>
          </a:bodyPr>
          <a:lstStyle/>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Comunicazione sui social. Spontanea, semplice, molto accurata nelle informazioni riguardanti: abitudini dei pesci, molluschi e crostacei commercializzati, modalità di pesca / allevamento, garanzie di qualità, aziende e persone, località e luoghi di pesca, valori del prodotto italiano;</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Branding. </a:t>
            </a:r>
            <a:r>
              <a:rPr lang="it-IT" sz="1800" b="1"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E’ fondamentale che il progetto sia associato a un marchio </a:t>
            </a: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collegato a garanzie comuni, in modo da contraddistinguere i prodotti, permettere un’associazione tra ciascun prodotto, ciascuna azienda partecipante e gli elementi di qualità e garanzia forniti, e rafforzarne il ricordo tramite le campagne di comunicazione. Occorre pertanto predisporre sia la parte grafica (è possibile registrare il logo), sia le garanzie associate ed il relativo disciplinare a cui, eventualmente, le aziende scelgono di aderire su base volontaria.</a:t>
            </a:r>
          </a:p>
          <a:p>
            <a:pPr marL="342900" lvl="0" indent="-342900" algn="just">
              <a:lnSpc>
                <a:spcPct val="115000"/>
              </a:lnSpc>
              <a:buFont typeface="Symbol" panose="05050102010706020507" pitchFamily="18" charset="2"/>
              <a:buChar char=""/>
            </a:pPr>
            <a:r>
              <a:rPr lang="it-IT" sz="1800" dirty="0">
                <a:solidFill>
                  <a:srgbClr val="373545"/>
                </a:solidFill>
                <a:effectLst/>
                <a:latin typeface="Avenir Next LT Pro" panose="020B0504020202020204" pitchFamily="34" charset="0"/>
                <a:ea typeface="MS Mincho" panose="02020609040205080304" pitchFamily="49" charset="-128"/>
                <a:cs typeface="Biome Light" panose="020B0303030204020804" pitchFamily="34" charset="0"/>
              </a:rPr>
              <a:t>Nel caso si impiegasse la tecnologia HPP, occorre spiegare accuratamente al consumatore, con chiare evidenze scientifiche, le caratteristiche della tecnologia, onde fugare eventuali timori.</a:t>
            </a:r>
          </a:p>
        </p:txBody>
      </p:sp>
    </p:spTree>
    <p:extLst>
      <p:ext uri="{BB962C8B-B14F-4D97-AF65-F5344CB8AC3E}">
        <p14:creationId xmlns:p14="http://schemas.microsoft.com/office/powerpoint/2010/main" val="138789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AD91CA50-CCAD-47FC-B624-1D149627CA8C}"/>
              </a:ext>
            </a:extLst>
          </p:cNvPr>
          <p:cNvSpPr txBox="1">
            <a:spLocks/>
          </p:cNvSpPr>
          <p:nvPr/>
        </p:nvSpPr>
        <p:spPr>
          <a:xfrm>
            <a:off x="926902" y="2768600"/>
            <a:ext cx="10338195"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solidFill>
                  <a:schemeClr val="accent1">
                    <a:lumMod val="75000"/>
                  </a:schemeClr>
                </a:solidFill>
              </a:rPr>
              <a:t>Trend di mercato</a:t>
            </a:r>
          </a:p>
        </p:txBody>
      </p:sp>
    </p:spTree>
    <p:extLst>
      <p:ext uri="{BB962C8B-B14F-4D97-AF65-F5344CB8AC3E}">
        <p14:creationId xmlns:p14="http://schemas.microsoft.com/office/powerpoint/2010/main" val="323362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p:txBody>
          <a:bodyPr>
            <a:normAutofit fontScale="90000"/>
          </a:bodyPr>
          <a:lstStyle/>
          <a:p>
            <a:r>
              <a:rPr lang="it-IT" dirty="0">
                <a:solidFill>
                  <a:srgbClr val="0070C0"/>
                </a:solidFill>
              </a:rPr>
              <a:t>Crescono gli acquisti di prodotti ittici, crescono l’e-commerce grocery e il food delivery</a:t>
            </a:r>
          </a:p>
        </p:txBody>
      </p:sp>
      <p:sp>
        <p:nvSpPr>
          <p:cNvPr id="5" name="Segnaposto contenuto 4">
            <a:extLst>
              <a:ext uri="{FF2B5EF4-FFF2-40B4-BE49-F238E27FC236}">
                <a16:creationId xmlns:a16="http://schemas.microsoft.com/office/drawing/2014/main" id="{C0719200-F821-4AC6-A8BA-44DCC35353CF}"/>
              </a:ext>
            </a:extLst>
          </p:cNvPr>
          <p:cNvSpPr>
            <a:spLocks noGrp="1"/>
          </p:cNvSpPr>
          <p:nvPr>
            <p:ph idx="1"/>
          </p:nvPr>
        </p:nvSpPr>
        <p:spPr>
          <a:xfrm>
            <a:off x="677334" y="2198689"/>
            <a:ext cx="8596668" cy="3880773"/>
          </a:xfrm>
        </p:spPr>
        <p:txBody>
          <a:bodyPr>
            <a:normAutofit/>
          </a:bodyPr>
          <a:lstStyle/>
          <a:p>
            <a:r>
              <a:rPr lang="it-IT" sz="2800" dirty="0"/>
              <a:t>E-commerce grocery alimentare (Business-to-Consumer): +113% in valore nel 2020, +39% nel 2021</a:t>
            </a:r>
          </a:p>
          <a:p>
            <a:r>
              <a:rPr lang="it-IT" sz="2800" dirty="0"/>
              <a:t>Anche nel 2021 sono aumentati i consumi di prodotti ittici</a:t>
            </a:r>
          </a:p>
          <a:p>
            <a:r>
              <a:rPr lang="it-IT" sz="2800" dirty="0"/>
              <a:t>Il food delivery tende a rimanere una scelta rilevante anche con l’allentarsi della pandemia</a:t>
            </a:r>
          </a:p>
        </p:txBody>
      </p:sp>
      <p:sp>
        <p:nvSpPr>
          <p:cNvPr id="8" name="CasellaDiTesto 7">
            <a:extLst>
              <a:ext uri="{FF2B5EF4-FFF2-40B4-BE49-F238E27FC236}">
                <a16:creationId xmlns:a16="http://schemas.microsoft.com/office/drawing/2014/main" id="{0B8D8E66-66FC-49D0-B2AB-E7C3553B39AA}"/>
              </a:ext>
            </a:extLst>
          </p:cNvPr>
          <p:cNvSpPr txBox="1"/>
          <p:nvPr/>
        </p:nvSpPr>
        <p:spPr>
          <a:xfrm>
            <a:off x="677334" y="6211669"/>
            <a:ext cx="10573728" cy="646331"/>
          </a:xfrm>
          <a:prstGeom prst="rect">
            <a:avLst/>
          </a:prstGeom>
          <a:noFill/>
        </p:spPr>
        <p:txBody>
          <a:bodyPr wrap="none" rtlCol="0">
            <a:spAutoFit/>
          </a:bodyPr>
          <a:lstStyle/>
          <a:p>
            <a:r>
              <a:rPr lang="it-IT" dirty="0"/>
              <a:t>Fonti: Convegno del Politecnico di Milano, Food Affairs, 7 luglio 2021; Ismea, </a:t>
            </a:r>
          </a:p>
          <a:p>
            <a:r>
              <a:rPr lang="it-IT" dirty="0"/>
              <a:t>I consumi domestici dei prodotti ittici, maggio 2021; Deloitte, comunicato stampa del 3 giugno 2021</a:t>
            </a:r>
          </a:p>
        </p:txBody>
      </p:sp>
    </p:spTree>
    <p:extLst>
      <p:ext uri="{BB962C8B-B14F-4D97-AF65-F5344CB8AC3E}">
        <p14:creationId xmlns:p14="http://schemas.microsoft.com/office/powerpoint/2010/main" val="366471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a:xfrm>
            <a:off x="677334" y="609600"/>
            <a:ext cx="10828866" cy="1320800"/>
          </a:xfrm>
        </p:spPr>
        <p:txBody>
          <a:bodyPr>
            <a:normAutofit/>
          </a:bodyPr>
          <a:lstStyle/>
          <a:p>
            <a:r>
              <a:rPr lang="it-IT" dirty="0">
                <a:solidFill>
                  <a:srgbClr val="0070C0"/>
                </a:solidFill>
              </a:rPr>
              <a:t>E-commerce grocery</a:t>
            </a:r>
          </a:p>
        </p:txBody>
      </p:sp>
      <p:pic>
        <p:nvPicPr>
          <p:cNvPr id="7" name="Segnaposto contenuto 6">
            <a:extLst>
              <a:ext uri="{FF2B5EF4-FFF2-40B4-BE49-F238E27FC236}">
                <a16:creationId xmlns:a16="http://schemas.microsoft.com/office/drawing/2014/main" id="{E4DCE4CA-28D9-4052-A1BB-AF09F3D42178}"/>
              </a:ext>
            </a:extLst>
          </p:cNvPr>
          <p:cNvPicPr>
            <a:picLocks noGrp="1" noChangeAspect="1"/>
          </p:cNvPicPr>
          <p:nvPr>
            <p:ph idx="1"/>
          </p:nvPr>
        </p:nvPicPr>
        <p:blipFill>
          <a:blip r:embed="rId2"/>
          <a:stretch>
            <a:fillRect/>
          </a:stretch>
        </p:blipFill>
        <p:spPr>
          <a:xfrm>
            <a:off x="1204752" y="1270000"/>
            <a:ext cx="7888447" cy="4559300"/>
          </a:xfrm>
        </p:spPr>
      </p:pic>
      <p:sp>
        <p:nvSpPr>
          <p:cNvPr id="8" name="CasellaDiTesto 7">
            <a:extLst>
              <a:ext uri="{FF2B5EF4-FFF2-40B4-BE49-F238E27FC236}">
                <a16:creationId xmlns:a16="http://schemas.microsoft.com/office/drawing/2014/main" id="{0B8D8E66-66FC-49D0-B2AB-E7C3553B39AA}"/>
              </a:ext>
            </a:extLst>
          </p:cNvPr>
          <p:cNvSpPr txBox="1"/>
          <p:nvPr/>
        </p:nvSpPr>
        <p:spPr>
          <a:xfrm>
            <a:off x="1731434" y="6248400"/>
            <a:ext cx="8168070" cy="369332"/>
          </a:xfrm>
          <a:prstGeom prst="rect">
            <a:avLst/>
          </a:prstGeom>
          <a:noFill/>
        </p:spPr>
        <p:txBody>
          <a:bodyPr wrap="none" rtlCol="0">
            <a:spAutoFit/>
          </a:bodyPr>
          <a:lstStyle/>
          <a:p>
            <a:r>
              <a:rPr lang="it-IT" dirty="0"/>
              <a:t>Fonte dei dati: Convegno del Politecnico di Milano, Food Affairs, 7 luglio 2021</a:t>
            </a:r>
          </a:p>
        </p:txBody>
      </p:sp>
      <p:sp>
        <p:nvSpPr>
          <p:cNvPr id="2" name="Ovale 1">
            <a:extLst>
              <a:ext uri="{FF2B5EF4-FFF2-40B4-BE49-F238E27FC236}">
                <a16:creationId xmlns:a16="http://schemas.microsoft.com/office/drawing/2014/main" id="{C3D8F6AB-571A-4B03-BB20-166491ADE586}"/>
              </a:ext>
            </a:extLst>
          </p:cNvPr>
          <p:cNvSpPr/>
          <p:nvPr/>
        </p:nvSpPr>
        <p:spPr>
          <a:xfrm>
            <a:off x="9192579" y="2349500"/>
            <a:ext cx="2781300" cy="269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a:t>Possibile caduta di «tensione evolutiva» delle strategie a fronte di congiuntura favorevole</a:t>
            </a:r>
          </a:p>
        </p:txBody>
      </p:sp>
      <p:sp>
        <p:nvSpPr>
          <p:cNvPr id="4" name="Triangolo isoscele 3">
            <a:extLst>
              <a:ext uri="{FF2B5EF4-FFF2-40B4-BE49-F238E27FC236}">
                <a16:creationId xmlns:a16="http://schemas.microsoft.com/office/drawing/2014/main" id="{FDF0D77A-0F7F-42F9-AB5D-54E3F492C4BF}"/>
              </a:ext>
            </a:extLst>
          </p:cNvPr>
          <p:cNvSpPr/>
          <p:nvPr/>
        </p:nvSpPr>
        <p:spPr>
          <a:xfrm rot="5400000">
            <a:off x="8851900" y="3733800"/>
            <a:ext cx="241299" cy="2794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959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a:xfrm>
            <a:off x="677334" y="609600"/>
            <a:ext cx="10828866" cy="1320800"/>
          </a:xfrm>
        </p:spPr>
        <p:txBody>
          <a:bodyPr>
            <a:normAutofit/>
          </a:bodyPr>
          <a:lstStyle/>
          <a:p>
            <a:r>
              <a:rPr lang="it-IT" dirty="0">
                <a:solidFill>
                  <a:srgbClr val="0070C0"/>
                </a:solidFill>
              </a:rPr>
              <a:t>Consumi ittici, su tutti i canali</a:t>
            </a:r>
          </a:p>
        </p:txBody>
      </p:sp>
      <p:sp>
        <p:nvSpPr>
          <p:cNvPr id="8" name="CasellaDiTesto 7">
            <a:extLst>
              <a:ext uri="{FF2B5EF4-FFF2-40B4-BE49-F238E27FC236}">
                <a16:creationId xmlns:a16="http://schemas.microsoft.com/office/drawing/2014/main" id="{0B8D8E66-66FC-49D0-B2AB-E7C3553B39AA}"/>
              </a:ext>
            </a:extLst>
          </p:cNvPr>
          <p:cNvSpPr txBox="1"/>
          <p:nvPr/>
        </p:nvSpPr>
        <p:spPr>
          <a:xfrm>
            <a:off x="880534" y="6248400"/>
            <a:ext cx="7031092" cy="369332"/>
          </a:xfrm>
          <a:prstGeom prst="rect">
            <a:avLst/>
          </a:prstGeom>
          <a:noFill/>
        </p:spPr>
        <p:txBody>
          <a:bodyPr wrap="none" rtlCol="0">
            <a:spAutoFit/>
          </a:bodyPr>
          <a:lstStyle/>
          <a:p>
            <a:r>
              <a:rPr lang="it-IT" dirty="0"/>
              <a:t>Fonte: Ismea, I consumi domestici dei prodotti ittici, maggio 2021</a:t>
            </a:r>
          </a:p>
        </p:txBody>
      </p:sp>
      <p:pic>
        <p:nvPicPr>
          <p:cNvPr id="13" name="Immagine 12">
            <a:extLst>
              <a:ext uri="{FF2B5EF4-FFF2-40B4-BE49-F238E27FC236}">
                <a16:creationId xmlns:a16="http://schemas.microsoft.com/office/drawing/2014/main" id="{C97EA677-DFE3-453B-BBF7-44F7493592C6}"/>
              </a:ext>
            </a:extLst>
          </p:cNvPr>
          <p:cNvPicPr>
            <a:picLocks noChangeAspect="1"/>
          </p:cNvPicPr>
          <p:nvPr/>
        </p:nvPicPr>
        <p:blipFill>
          <a:blip r:embed="rId2"/>
          <a:stretch>
            <a:fillRect/>
          </a:stretch>
        </p:blipFill>
        <p:spPr>
          <a:xfrm>
            <a:off x="685800" y="1193800"/>
            <a:ext cx="7708900" cy="4658386"/>
          </a:xfrm>
          <a:prstGeom prst="rect">
            <a:avLst/>
          </a:prstGeom>
        </p:spPr>
      </p:pic>
      <p:sp>
        <p:nvSpPr>
          <p:cNvPr id="16" name="Ovale 15">
            <a:extLst>
              <a:ext uri="{FF2B5EF4-FFF2-40B4-BE49-F238E27FC236}">
                <a16:creationId xmlns:a16="http://schemas.microsoft.com/office/drawing/2014/main" id="{AA3503C2-F2F8-41CC-B846-14D401CE7D85}"/>
              </a:ext>
            </a:extLst>
          </p:cNvPr>
          <p:cNvSpPr/>
          <p:nvPr/>
        </p:nvSpPr>
        <p:spPr>
          <a:xfrm>
            <a:off x="8915400" y="2165350"/>
            <a:ext cx="2781300" cy="2082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a:t>Possibile tensione competitiva per la conquista di quote di mercato</a:t>
            </a:r>
          </a:p>
        </p:txBody>
      </p:sp>
      <p:sp>
        <p:nvSpPr>
          <p:cNvPr id="17" name="Triangolo isoscele 16">
            <a:extLst>
              <a:ext uri="{FF2B5EF4-FFF2-40B4-BE49-F238E27FC236}">
                <a16:creationId xmlns:a16="http://schemas.microsoft.com/office/drawing/2014/main" id="{D5D16224-FFDD-43DA-B71D-4880C5FD938C}"/>
              </a:ext>
            </a:extLst>
          </p:cNvPr>
          <p:cNvSpPr/>
          <p:nvPr/>
        </p:nvSpPr>
        <p:spPr>
          <a:xfrm rot="5400000">
            <a:off x="8572500" y="3067050"/>
            <a:ext cx="241299" cy="2794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993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AEFD36-8678-4A71-9D72-C145641CFEB7}"/>
              </a:ext>
            </a:extLst>
          </p:cNvPr>
          <p:cNvSpPr>
            <a:spLocks noGrp="1"/>
          </p:cNvSpPr>
          <p:nvPr>
            <p:ph type="title"/>
          </p:nvPr>
        </p:nvSpPr>
        <p:spPr>
          <a:xfrm>
            <a:off x="677334" y="609600"/>
            <a:ext cx="10828866" cy="1320800"/>
          </a:xfrm>
        </p:spPr>
        <p:txBody>
          <a:bodyPr>
            <a:normAutofit/>
          </a:bodyPr>
          <a:lstStyle/>
          <a:p>
            <a:r>
              <a:rPr lang="it-IT" dirty="0">
                <a:solidFill>
                  <a:srgbClr val="0070C0"/>
                </a:solidFill>
              </a:rPr>
              <a:t>Food delivery</a:t>
            </a:r>
          </a:p>
        </p:txBody>
      </p:sp>
      <p:sp>
        <p:nvSpPr>
          <p:cNvPr id="8" name="CasellaDiTesto 7">
            <a:extLst>
              <a:ext uri="{FF2B5EF4-FFF2-40B4-BE49-F238E27FC236}">
                <a16:creationId xmlns:a16="http://schemas.microsoft.com/office/drawing/2014/main" id="{0B8D8E66-66FC-49D0-B2AB-E7C3553B39AA}"/>
              </a:ext>
            </a:extLst>
          </p:cNvPr>
          <p:cNvSpPr txBox="1"/>
          <p:nvPr/>
        </p:nvSpPr>
        <p:spPr>
          <a:xfrm>
            <a:off x="880534" y="6248400"/>
            <a:ext cx="9593588" cy="369332"/>
          </a:xfrm>
          <a:prstGeom prst="rect">
            <a:avLst/>
          </a:prstGeom>
          <a:noFill/>
        </p:spPr>
        <p:txBody>
          <a:bodyPr wrap="none" rtlCol="0">
            <a:spAutoFit/>
          </a:bodyPr>
          <a:lstStyle/>
          <a:p>
            <a:r>
              <a:rPr lang="it-IT" dirty="0"/>
              <a:t>Fonte: Deloitte, comunicato stampa Osservatorio Deloitte Consumer Tracker, 3 giugno 2021</a:t>
            </a:r>
          </a:p>
        </p:txBody>
      </p:sp>
      <p:pic>
        <p:nvPicPr>
          <p:cNvPr id="5" name="Immagine 4">
            <a:extLst>
              <a:ext uri="{FF2B5EF4-FFF2-40B4-BE49-F238E27FC236}">
                <a16:creationId xmlns:a16="http://schemas.microsoft.com/office/drawing/2014/main" id="{E369FB5B-54C7-4963-9E2F-5CBD59B5E333}"/>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59834" y="1397000"/>
            <a:ext cx="9927166" cy="4572000"/>
          </a:xfrm>
          <a:prstGeom prst="rect">
            <a:avLst/>
          </a:prstGeom>
        </p:spPr>
      </p:pic>
      <p:sp>
        <p:nvSpPr>
          <p:cNvPr id="2" name="Rettangolo 1">
            <a:extLst>
              <a:ext uri="{FF2B5EF4-FFF2-40B4-BE49-F238E27FC236}">
                <a16:creationId xmlns:a16="http://schemas.microsoft.com/office/drawing/2014/main" id="{0C3D4E3C-623C-439D-A9EE-3BE2200E2BA4}"/>
              </a:ext>
            </a:extLst>
          </p:cNvPr>
          <p:cNvSpPr/>
          <p:nvPr/>
        </p:nvSpPr>
        <p:spPr>
          <a:xfrm>
            <a:off x="880534" y="2349500"/>
            <a:ext cx="731096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F9589F34-4FDD-4649-8FC6-7BBBC5C6D26B}"/>
              </a:ext>
            </a:extLst>
          </p:cNvPr>
          <p:cNvSpPr/>
          <p:nvPr/>
        </p:nvSpPr>
        <p:spPr>
          <a:xfrm>
            <a:off x="791634" y="3345418"/>
            <a:ext cx="731096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B90D0DCF-9586-4543-87CB-AE7F92DEFC79}"/>
              </a:ext>
            </a:extLst>
          </p:cNvPr>
          <p:cNvSpPr/>
          <p:nvPr/>
        </p:nvSpPr>
        <p:spPr>
          <a:xfrm>
            <a:off x="880534" y="2070100"/>
            <a:ext cx="7310966" cy="229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07831348"/>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620</TotalTime>
  <Words>4329</Words>
  <Application>Microsoft Office PowerPoint</Application>
  <PresentationFormat>Widescreen</PresentationFormat>
  <Paragraphs>319</Paragraphs>
  <Slides>49</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49</vt:i4>
      </vt:variant>
    </vt:vector>
  </HeadingPairs>
  <TitlesOfParts>
    <vt:vector size="58" baseType="lpstr">
      <vt:lpstr>Amasis MT Pro Medium</vt:lpstr>
      <vt:lpstr>Arial</vt:lpstr>
      <vt:lpstr>Avenir Next LT Pro</vt:lpstr>
      <vt:lpstr>Calibri</vt:lpstr>
      <vt:lpstr>Symbol</vt:lpstr>
      <vt:lpstr>Trebuchet MS</vt:lpstr>
      <vt:lpstr>Wingdings</vt:lpstr>
      <vt:lpstr>Wingdings 3</vt:lpstr>
      <vt:lpstr>Sfaccettatura</vt:lpstr>
      <vt:lpstr>Presentazione standard di PowerPoint</vt:lpstr>
      <vt:lpstr>L’obiettivo dello studio</vt:lpstr>
      <vt:lpstr>Gli strumenti impiegati e gli elementi  progettuali</vt:lpstr>
      <vt:lpstr>Dettaglio delle attività svolte</vt:lpstr>
      <vt:lpstr>Presentazione standard di PowerPoint</vt:lpstr>
      <vt:lpstr>Crescono gli acquisti di prodotti ittici, crescono l’e-commerce grocery e il food delivery</vt:lpstr>
      <vt:lpstr>E-commerce grocery</vt:lpstr>
      <vt:lpstr>Consumi ittici, su tutti i canali</vt:lpstr>
      <vt:lpstr>Food delivery</vt:lpstr>
      <vt:lpstr>Come effetto della pandemia…</vt:lpstr>
      <vt:lpstr>Presentazione standard di PowerPoint</vt:lpstr>
      <vt:lpstr>L’offerta (l’attuale soddisfacimento della domanda)</vt:lpstr>
      <vt:lpstr>Alcuni e-commerce esistenti attivi nel settore ittico</vt:lpstr>
      <vt:lpstr>Presentazione standard di PowerPoint</vt:lpstr>
      <vt:lpstr>Cosa emerge dalle interviste?</vt:lpstr>
      <vt:lpstr>Principali «job-to-be-done» dei produttori</vt:lpstr>
      <vt:lpstr>Principali «job-to-be-done» dei potenziali clienti B2B</vt:lpstr>
      <vt:lpstr>La tecnologia HPP</vt:lpstr>
      <vt:lpstr>Presentazione standard di PowerPoint</vt:lpstr>
      <vt:lpstr>Indagine qualitativa e quantitativa</vt:lpstr>
      <vt:lpstr>Focus group</vt:lpstr>
      <vt:lpstr>Indagine CAWI</vt:lpstr>
      <vt:lpstr>Gli aspetti verificati</vt:lpstr>
      <vt:lpstr>Risultati principali dei focus group</vt:lpstr>
      <vt:lpstr>I risultati più rilevanti dell’indagine CAWI, 1/2</vt:lpstr>
      <vt:lpstr>Presentazione standard di PowerPoint</vt:lpstr>
      <vt:lpstr>Presentazione standard di PowerPoint</vt:lpstr>
      <vt:lpstr>I risultati più rilevanti dell’indagine CAWI, 2/2</vt:lpstr>
      <vt:lpstr>Presentazione standard di PowerPoint</vt:lpstr>
      <vt:lpstr>Presentazione standard di PowerPoint</vt:lpstr>
      <vt:lpstr>Presentazione standard di PowerPoint</vt:lpstr>
      <vt:lpstr>La business idea</vt:lpstr>
      <vt:lpstr>Perché</vt:lpstr>
      <vt:lpstr>Cosa (1/2)</vt:lpstr>
      <vt:lpstr>Cosa (2/2)</vt:lpstr>
      <vt:lpstr>I tempi</vt:lpstr>
      <vt:lpstr>L’e-commerce «diffuso»</vt:lpstr>
      <vt:lpstr>La seconda fase: il modello HPP</vt:lpstr>
      <vt:lpstr>Presentazione standard di PowerPoint</vt:lpstr>
      <vt:lpstr>La value proposition</vt:lpstr>
      <vt:lpstr>Il business model</vt:lpstr>
      <vt:lpstr>L’obiettivo, la vision, la mission</vt:lpstr>
      <vt:lpstr>La proposta di valore in sintesi</vt:lpstr>
      <vt:lpstr>I rischi</vt:lpstr>
      <vt:lpstr>I fattori critici di successo</vt:lpstr>
      <vt:lpstr>La SWOT</vt:lpstr>
      <vt:lpstr>Gli elementi chiave (e di attenzione) del conto economico</vt:lpstr>
      <vt:lpstr>La comunicazione (1/2)</vt:lpstr>
      <vt:lpstr>La comunicazione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Carla Benvenuto</dc:creator>
  <cp:lastModifiedBy>Ilaria Mazzoli</cp:lastModifiedBy>
  <cp:revision>220</cp:revision>
  <dcterms:created xsi:type="dcterms:W3CDTF">2021-08-26T11:51:06Z</dcterms:created>
  <dcterms:modified xsi:type="dcterms:W3CDTF">2021-09-06T17:06:46Z</dcterms:modified>
</cp:coreProperties>
</file>